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305" r:id="rId2"/>
    <p:sldId id="309" r:id="rId3"/>
    <p:sldId id="310" r:id="rId4"/>
    <p:sldId id="311" r:id="rId5"/>
    <p:sldId id="308" r:id="rId6"/>
    <p:sldId id="312" r:id="rId7"/>
    <p:sldId id="314" r:id="rId8"/>
    <p:sldId id="315" r:id="rId9"/>
    <p:sldId id="316" r:id="rId10"/>
    <p:sldId id="317" r:id="rId11"/>
    <p:sldId id="318" r:id="rId12"/>
    <p:sldId id="321" r:id="rId13"/>
    <p:sldId id="329" r:id="rId14"/>
    <p:sldId id="322" r:id="rId15"/>
    <p:sldId id="323" r:id="rId16"/>
    <p:sldId id="324" r:id="rId17"/>
    <p:sldId id="325" r:id="rId18"/>
    <p:sldId id="326" r:id="rId19"/>
    <p:sldId id="327" r:id="rId20"/>
    <p:sldId id="342" r:id="rId21"/>
    <p:sldId id="328" r:id="rId22"/>
    <p:sldId id="341" r:id="rId23"/>
    <p:sldId id="340" r:id="rId24"/>
    <p:sldId id="339" r:id="rId25"/>
    <p:sldId id="338" r:id="rId26"/>
    <p:sldId id="337" r:id="rId27"/>
    <p:sldId id="335" r:id="rId28"/>
    <p:sldId id="334" r:id="rId29"/>
    <p:sldId id="333" r:id="rId30"/>
    <p:sldId id="332" r:id="rId31"/>
    <p:sldId id="331" r:id="rId32"/>
    <p:sldId id="330" r:id="rId33"/>
    <p:sldId id="353" r:id="rId34"/>
    <p:sldId id="344" r:id="rId35"/>
    <p:sldId id="345" r:id="rId36"/>
    <p:sldId id="346" r:id="rId37"/>
    <p:sldId id="354" r:id="rId38"/>
    <p:sldId id="347" r:id="rId39"/>
    <p:sldId id="349" r:id="rId40"/>
    <p:sldId id="352" r:id="rId41"/>
    <p:sldId id="351" r:id="rId42"/>
    <p:sldId id="350" r:id="rId43"/>
    <p:sldId id="348" r:id="rId44"/>
    <p:sldId id="356" r:id="rId45"/>
    <p:sldId id="355" r:id="rId46"/>
    <p:sldId id="357" r:id="rId47"/>
    <p:sldId id="358" r:id="rId48"/>
    <p:sldId id="360" r:id="rId49"/>
    <p:sldId id="364" r:id="rId50"/>
    <p:sldId id="365" r:id="rId51"/>
    <p:sldId id="362" r:id="rId52"/>
    <p:sldId id="30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8" d="100"/>
          <a:sy n="68" d="100"/>
        </p:scale>
        <p:origin x="5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367716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4A08A66-41D3-4DB2-9E52-A43191CD9015}" type="datetimeFigureOut">
              <a:rPr lang="en-GB" smtClean="0"/>
              <a:t>04/10/2025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339652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1963628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97587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17766627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3254084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279202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2310805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44631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3122522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227043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4A08A66-41D3-4DB2-9E52-A43191CD9015}" type="datetimeFigureOut">
              <a:rPr lang="en-GB" smtClean="0"/>
              <a:t>04/10/2025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347733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4A08A66-41D3-4DB2-9E52-A43191CD9015}" type="datetimeFigureOut">
              <a:rPr lang="en-GB" smtClean="0"/>
              <a:t>04/10/2025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407139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2651994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2234321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24A08A66-41D3-4DB2-9E52-A43191CD9015}" type="datetimeFigureOut">
              <a:rPr lang="en-GB" smtClean="0"/>
              <a:t>04/10/2025</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3669763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4A08A66-41D3-4DB2-9E52-A43191CD9015}" type="datetimeFigureOut">
              <a:rPr lang="en-GB" smtClean="0"/>
              <a:t>04/10/2025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2F4EFDF-2007-42E9-BECF-A429A86CE3F2}" type="slidenum">
              <a:rPr lang="en-GB" smtClean="0"/>
              <a:t>‹#›</a:t>
            </a:fld>
            <a:endParaRPr lang="en-GB"/>
          </a:p>
        </p:txBody>
      </p:sp>
    </p:spTree>
    <p:extLst>
      <p:ext uri="{BB962C8B-B14F-4D97-AF65-F5344CB8AC3E}">
        <p14:creationId xmlns:p14="http://schemas.microsoft.com/office/powerpoint/2010/main" val="90228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4A08A66-41D3-4DB2-9E52-A43191CD9015}" type="datetimeFigureOut">
              <a:rPr lang="en-GB" smtClean="0"/>
              <a:t>04/10/2025</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2F4EFDF-2007-42E9-BECF-A429A86CE3F2}" type="slidenum">
              <a:rPr lang="en-GB" smtClean="0"/>
              <a:t>‹#›</a:t>
            </a:fld>
            <a:endParaRPr lang="en-GB"/>
          </a:p>
        </p:txBody>
      </p:sp>
    </p:spTree>
    <p:extLst>
      <p:ext uri="{BB962C8B-B14F-4D97-AF65-F5344CB8AC3E}">
        <p14:creationId xmlns:p14="http://schemas.microsoft.com/office/powerpoint/2010/main" val="1102985121"/>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9681" y="260809"/>
            <a:ext cx="12022318" cy="964676"/>
          </a:xfrm>
        </p:spPr>
        <p:txBody>
          <a:bodyPr>
            <a:normAutofit/>
          </a:bodyPr>
          <a:lstStyle/>
          <a:p>
            <a:pPr algn="ctr"/>
            <a:r>
              <a:rPr lang="en-GB" sz="4800" dirty="0" smtClean="0"/>
              <a:t>NOVA LTD</a:t>
            </a:r>
            <a:r>
              <a:rPr lang="en-GB" sz="4800" dirty="0" smtClean="0"/>
              <a:t> </a:t>
            </a:r>
            <a:r>
              <a:rPr lang="en-GB" sz="4800" dirty="0" smtClean="0"/>
              <a:t>PEN TESTING CASE STUDY</a:t>
            </a:r>
            <a:endParaRPr lang="en-GB" sz="4800" dirty="0"/>
          </a:p>
        </p:txBody>
      </p:sp>
      <p:pic>
        <p:nvPicPr>
          <p:cNvPr id="4" name="Content Placeholder 3" descr="Cybersecurity: la minaccia legata alla diffusione di..."/>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25485"/>
            <a:ext cx="12191999" cy="5632515"/>
          </a:xfrm>
        </p:spPr>
      </p:pic>
    </p:spTree>
    <p:extLst>
      <p:ext uri="{BB962C8B-B14F-4D97-AF65-F5344CB8AC3E}">
        <p14:creationId xmlns:p14="http://schemas.microsoft.com/office/powerpoint/2010/main" val="976409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1081414"/>
          </a:xfrm>
        </p:spPr>
        <p:txBody>
          <a:bodyPr>
            <a:normAutofit fontScale="90000"/>
          </a:bodyPr>
          <a:lstStyle/>
          <a:p>
            <a:pPr algn="ctr"/>
            <a:r>
              <a:rPr lang="en-GB" sz="2200" dirty="0">
                <a:solidFill>
                  <a:srgbClr val="FF0000"/>
                </a:solidFill>
              </a:rPr>
              <a:t/>
            </a:r>
            <a:br>
              <a:rPr lang="en-GB" sz="2200" dirty="0">
                <a:solidFill>
                  <a:srgbClr val="FF0000"/>
                </a:solidFill>
              </a:rPr>
            </a:br>
            <a:r>
              <a:rPr lang="en-GB" sz="2200" dirty="0">
                <a:solidFill>
                  <a:schemeClr val="tx2"/>
                </a:solidFill>
              </a:rPr>
              <a:t>I ran this command: </a:t>
            </a:r>
            <a:r>
              <a:rPr lang="en-GB" sz="2200" dirty="0" err="1">
                <a:solidFill>
                  <a:schemeClr val="tx2"/>
                </a:solidFill>
              </a:rPr>
              <a:t>nmap</a:t>
            </a:r>
            <a:r>
              <a:rPr lang="en-GB" sz="2200" dirty="0">
                <a:solidFill>
                  <a:schemeClr val="tx2"/>
                </a:solidFill>
              </a:rPr>
              <a:t> -</a:t>
            </a:r>
            <a:r>
              <a:rPr lang="en-GB" sz="2200" dirty="0" err="1">
                <a:solidFill>
                  <a:schemeClr val="tx2"/>
                </a:solidFill>
              </a:rPr>
              <a:t>sC</a:t>
            </a:r>
            <a:r>
              <a:rPr lang="en-GB" sz="2200" dirty="0">
                <a:solidFill>
                  <a:schemeClr val="tx2"/>
                </a:solidFill>
              </a:rPr>
              <a:t> -</a:t>
            </a:r>
            <a:r>
              <a:rPr lang="en-GB" sz="2200" dirty="0" err="1">
                <a:solidFill>
                  <a:schemeClr val="tx2"/>
                </a:solidFill>
              </a:rPr>
              <a:t>sV</a:t>
            </a:r>
            <a:r>
              <a:rPr lang="en-GB" sz="2200" dirty="0">
                <a:solidFill>
                  <a:schemeClr val="tx2"/>
                </a:solidFill>
              </a:rPr>
              <a:t> –</a:t>
            </a:r>
            <a:r>
              <a:rPr lang="en-GB" sz="2200" dirty="0" err="1">
                <a:solidFill>
                  <a:schemeClr val="tx2"/>
                </a:solidFill>
              </a:rPr>
              <a:t>Pn</a:t>
            </a:r>
            <a:r>
              <a:rPr lang="en-GB" sz="2200" dirty="0">
                <a:solidFill>
                  <a:schemeClr val="tx2"/>
                </a:solidFill>
              </a:rPr>
              <a:t> </a:t>
            </a:r>
            <a:r>
              <a:rPr lang="en-GB" sz="2200" dirty="0" smtClean="0">
                <a:solidFill>
                  <a:schemeClr val="tx2"/>
                </a:solidFill>
              </a:rPr>
              <a:t>192.168.40.4 to generate scan report</a:t>
            </a:r>
            <a:r>
              <a:rPr lang="en-GB" dirty="0"/>
              <a:t/>
            </a:r>
            <a:br>
              <a:rPr lang="en-GB" dirty="0"/>
            </a:br>
            <a:r>
              <a:rPr lang="en-GB" dirty="0"/>
              <a:t/>
            </a:r>
            <a:br>
              <a:rPr lang="en-GB" dirty="0"/>
            </a:br>
            <a:endParaRPr lang="en-GB" dirty="0"/>
          </a:p>
        </p:txBody>
      </p:sp>
      <p:pic>
        <p:nvPicPr>
          <p:cNvPr id="6" name="Content Placeholder 5"/>
          <p:cNvPicPr>
            <a:picLocks noGrp="1"/>
          </p:cNvPicPr>
          <p:nvPr>
            <p:ph idx="1"/>
          </p:nvPr>
        </p:nvPicPr>
        <p:blipFill>
          <a:blip r:embed="rId2"/>
          <a:stretch>
            <a:fillRect/>
          </a:stretch>
        </p:blipFill>
        <p:spPr>
          <a:xfrm>
            <a:off x="0" y="895547"/>
            <a:ext cx="12192000" cy="5962454"/>
          </a:xfrm>
          <a:prstGeom prst="rect">
            <a:avLst/>
          </a:prstGeom>
        </p:spPr>
      </p:pic>
    </p:spTree>
    <p:extLst>
      <p:ext uri="{BB962C8B-B14F-4D97-AF65-F5344CB8AC3E}">
        <p14:creationId xmlns:p14="http://schemas.microsoft.com/office/powerpoint/2010/main" val="36648908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765"/>
            <a:ext cx="12192000" cy="1177447"/>
          </a:xfrm>
        </p:spPr>
        <p:txBody>
          <a:bodyPr/>
          <a:lstStyle/>
          <a:p>
            <a:pPr algn="ctr"/>
            <a:r>
              <a:rPr lang="en-GB" dirty="0" smtClean="0"/>
              <a:t>Table of numerous open ports are discovered</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92893165"/>
              </p:ext>
            </p:extLst>
          </p:nvPr>
        </p:nvGraphicFramePr>
        <p:xfrm>
          <a:off x="405352" y="1046374"/>
          <a:ext cx="11786646" cy="5561979"/>
        </p:xfrm>
        <a:graphic>
          <a:graphicData uri="http://schemas.openxmlformats.org/drawingml/2006/table">
            <a:tbl>
              <a:tblPr firstRow="1" firstCol="1" bandRow="1">
                <a:tableStyleId>{5C22544A-7EE6-4342-B048-85BDC9FD1C3A}</a:tableStyleId>
              </a:tblPr>
              <a:tblGrid>
                <a:gridCol w="1030348">
                  <a:extLst>
                    <a:ext uri="{9D8B030D-6E8A-4147-A177-3AD203B41FA5}">
                      <a16:colId xmlns:a16="http://schemas.microsoft.com/office/drawing/2014/main" val="2401423520"/>
                    </a:ext>
                  </a:extLst>
                </a:gridCol>
                <a:gridCol w="3140535">
                  <a:extLst>
                    <a:ext uri="{9D8B030D-6E8A-4147-A177-3AD203B41FA5}">
                      <a16:colId xmlns:a16="http://schemas.microsoft.com/office/drawing/2014/main" val="2141375503"/>
                    </a:ext>
                  </a:extLst>
                </a:gridCol>
                <a:gridCol w="7615763">
                  <a:extLst>
                    <a:ext uri="{9D8B030D-6E8A-4147-A177-3AD203B41FA5}">
                      <a16:colId xmlns:a16="http://schemas.microsoft.com/office/drawing/2014/main" val="2023467718"/>
                    </a:ext>
                  </a:extLst>
                </a:gridCol>
              </a:tblGrid>
              <a:tr h="460310">
                <a:tc>
                  <a:txBody>
                    <a:bodyPr/>
                    <a:lstStyle/>
                    <a:p>
                      <a:pPr>
                        <a:lnSpc>
                          <a:spcPct val="107000"/>
                        </a:lnSpc>
                        <a:spcAft>
                          <a:spcPts val="0"/>
                        </a:spcAft>
                      </a:pPr>
                      <a:r>
                        <a:rPr lang="en-GB" sz="1000" dirty="0">
                          <a:effectLst/>
                        </a:rPr>
                        <a:t>TCP PORT     </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000" dirty="0">
                          <a:effectLst/>
                        </a:rPr>
                        <a:t>OPEN</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000">
                          <a:effectLst/>
                        </a:rPr>
                        <a:t>VERSION</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3141920134"/>
                  </a:ext>
                </a:extLst>
              </a:tr>
              <a:tr h="232066">
                <a:tc>
                  <a:txBody>
                    <a:bodyPr/>
                    <a:lstStyle/>
                    <a:p>
                      <a:pPr algn="r">
                        <a:lnSpc>
                          <a:spcPct val="107000"/>
                        </a:lnSpc>
                        <a:spcAft>
                          <a:spcPts val="0"/>
                        </a:spcAft>
                      </a:pPr>
                      <a:r>
                        <a:rPr lang="en-GB" sz="1200" dirty="0">
                          <a:effectLst/>
                        </a:rPr>
                        <a:t>21</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dirty="0">
                          <a:effectLst/>
                        </a:rPr>
                        <a:t>  ftp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a:effectLst/>
                        </a:rPr>
                        <a:t>vsftpd 2.3.4</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1509018613"/>
                  </a:ext>
                </a:extLst>
              </a:tr>
              <a:tr h="232066">
                <a:tc>
                  <a:txBody>
                    <a:bodyPr/>
                    <a:lstStyle/>
                    <a:p>
                      <a:pPr algn="r">
                        <a:lnSpc>
                          <a:spcPct val="107000"/>
                        </a:lnSpc>
                        <a:spcAft>
                          <a:spcPts val="0"/>
                        </a:spcAft>
                      </a:pPr>
                      <a:r>
                        <a:rPr lang="en-GB" sz="1200" dirty="0">
                          <a:effectLst/>
                        </a:rPr>
                        <a:t>22</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dirty="0">
                          <a:effectLst/>
                        </a:rPr>
                        <a:t>  </a:t>
                      </a:r>
                      <a:r>
                        <a:rPr lang="en-GB" sz="1400" dirty="0" err="1">
                          <a:effectLst/>
                        </a:rPr>
                        <a:t>ssh</a:t>
                      </a:r>
                      <a:r>
                        <a:rPr lang="en-GB" sz="1400" dirty="0">
                          <a:effectLst/>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a:effectLst/>
                        </a:rPr>
                        <a:t>SSH 4.7p1 Debian 8ubuntu1 (protocol 2.0)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705931611"/>
                  </a:ext>
                </a:extLst>
              </a:tr>
              <a:tr h="232066">
                <a:tc>
                  <a:txBody>
                    <a:bodyPr/>
                    <a:lstStyle/>
                    <a:p>
                      <a:pPr algn="r">
                        <a:lnSpc>
                          <a:spcPct val="107000"/>
                        </a:lnSpc>
                        <a:spcAft>
                          <a:spcPts val="0"/>
                        </a:spcAft>
                      </a:pPr>
                      <a:r>
                        <a:rPr lang="en-GB" sz="1200" dirty="0">
                          <a:effectLst/>
                        </a:rPr>
                        <a:t>23</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dirty="0">
                          <a:effectLst/>
                        </a:rPr>
                        <a:t>  telnet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 Linux </a:t>
                      </a:r>
                      <a:r>
                        <a:rPr lang="en-GB" sz="1400" dirty="0" err="1">
                          <a:effectLst/>
                        </a:rPr>
                        <a:t>telnetd</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1986787369"/>
                  </a:ext>
                </a:extLst>
              </a:tr>
              <a:tr h="232066">
                <a:tc>
                  <a:txBody>
                    <a:bodyPr/>
                    <a:lstStyle/>
                    <a:p>
                      <a:pPr algn="r">
                        <a:lnSpc>
                          <a:spcPct val="107000"/>
                        </a:lnSpc>
                        <a:spcAft>
                          <a:spcPts val="0"/>
                        </a:spcAft>
                      </a:pPr>
                      <a:r>
                        <a:rPr lang="en-GB" sz="1200" dirty="0">
                          <a:effectLst/>
                        </a:rPr>
                        <a:t>25</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dirty="0">
                          <a:effectLst/>
                        </a:rPr>
                        <a:t>  </a:t>
                      </a:r>
                      <a:r>
                        <a:rPr lang="en-GB" sz="1400" dirty="0" err="1">
                          <a:effectLst/>
                        </a:rPr>
                        <a:t>smtp</a:t>
                      </a:r>
                      <a:r>
                        <a:rPr lang="en-GB" sz="1400" dirty="0">
                          <a:effectLst/>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Postfix </a:t>
                      </a:r>
                      <a:r>
                        <a:rPr lang="en-GB" sz="1400" dirty="0" err="1">
                          <a:effectLst/>
                        </a:rPr>
                        <a:t>smtpd</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2543496650"/>
                  </a:ext>
                </a:extLst>
              </a:tr>
              <a:tr h="225984">
                <a:tc>
                  <a:txBody>
                    <a:bodyPr/>
                    <a:lstStyle/>
                    <a:p>
                      <a:pPr algn="r">
                        <a:lnSpc>
                          <a:spcPct val="107000"/>
                        </a:lnSpc>
                        <a:spcAft>
                          <a:spcPts val="0"/>
                        </a:spcAft>
                      </a:pPr>
                      <a:r>
                        <a:rPr lang="en-GB" sz="1200" dirty="0">
                          <a:effectLst/>
                        </a:rPr>
                        <a:t>53</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dirty="0">
                          <a:effectLst/>
                        </a:rPr>
                        <a:t>  domain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ISC BIND 9.4.2</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3127724570"/>
                  </a:ext>
                </a:extLst>
              </a:tr>
              <a:tr h="232066">
                <a:tc>
                  <a:txBody>
                    <a:bodyPr/>
                    <a:lstStyle/>
                    <a:p>
                      <a:pPr algn="r">
                        <a:lnSpc>
                          <a:spcPct val="107000"/>
                        </a:lnSpc>
                        <a:spcAft>
                          <a:spcPts val="0"/>
                        </a:spcAft>
                      </a:pPr>
                      <a:r>
                        <a:rPr lang="en-GB" sz="1200" dirty="0">
                          <a:effectLst/>
                        </a:rPr>
                        <a:t>80</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dirty="0">
                          <a:effectLst/>
                        </a:rPr>
                        <a:t>  http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Apache </a:t>
                      </a:r>
                      <a:r>
                        <a:rPr lang="en-GB" sz="1400" dirty="0" err="1">
                          <a:effectLst/>
                        </a:rPr>
                        <a:t>httpd</a:t>
                      </a:r>
                      <a:r>
                        <a:rPr lang="en-GB" sz="1400" dirty="0">
                          <a:effectLst/>
                        </a:rPr>
                        <a:t> 2.2.8 ((Ubuntu) DAV/2)</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2185744581"/>
                  </a:ext>
                </a:extLst>
              </a:tr>
              <a:tr h="232066">
                <a:tc>
                  <a:txBody>
                    <a:bodyPr/>
                    <a:lstStyle/>
                    <a:p>
                      <a:pPr algn="r">
                        <a:lnSpc>
                          <a:spcPct val="107000"/>
                        </a:lnSpc>
                        <a:spcAft>
                          <a:spcPts val="0"/>
                        </a:spcAft>
                      </a:pPr>
                      <a:r>
                        <a:rPr lang="en-GB" sz="1200" dirty="0">
                          <a:effectLst/>
                        </a:rPr>
                        <a:t>111</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dirty="0">
                          <a:effectLst/>
                        </a:rPr>
                        <a:t>  </a:t>
                      </a:r>
                      <a:r>
                        <a:rPr lang="en-GB" sz="1400" dirty="0" err="1">
                          <a:effectLst/>
                        </a:rPr>
                        <a:t>rpcbind</a:t>
                      </a:r>
                      <a:r>
                        <a:rPr lang="en-GB" sz="1400" dirty="0">
                          <a:effectLst/>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2 (RPC #100000)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1939742963"/>
                  </a:ext>
                </a:extLst>
              </a:tr>
              <a:tr h="232066">
                <a:tc>
                  <a:txBody>
                    <a:bodyPr/>
                    <a:lstStyle/>
                    <a:p>
                      <a:pPr algn="r">
                        <a:lnSpc>
                          <a:spcPct val="107000"/>
                        </a:lnSpc>
                        <a:spcAft>
                          <a:spcPts val="0"/>
                        </a:spcAft>
                      </a:pPr>
                      <a:r>
                        <a:rPr lang="en-GB" sz="1200" dirty="0">
                          <a:effectLst/>
                        </a:rPr>
                        <a:t>139</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netbios-ssn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Samba </a:t>
                      </a:r>
                      <a:r>
                        <a:rPr lang="en-GB" sz="1400" dirty="0" err="1">
                          <a:effectLst/>
                        </a:rPr>
                        <a:t>smbd</a:t>
                      </a:r>
                      <a:r>
                        <a:rPr lang="en-GB" sz="1400" dirty="0">
                          <a:effectLst/>
                        </a:rPr>
                        <a:t> 3.X - 4.X (workgroup: WORKGROUP)</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824907149"/>
                  </a:ext>
                </a:extLst>
              </a:tr>
              <a:tr h="232066">
                <a:tc>
                  <a:txBody>
                    <a:bodyPr/>
                    <a:lstStyle/>
                    <a:p>
                      <a:pPr algn="r">
                        <a:lnSpc>
                          <a:spcPct val="107000"/>
                        </a:lnSpc>
                        <a:spcAft>
                          <a:spcPts val="0"/>
                        </a:spcAft>
                      </a:pPr>
                      <a:r>
                        <a:rPr lang="en-GB" sz="1200" dirty="0">
                          <a:effectLst/>
                        </a:rPr>
                        <a:t>445</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netbios-ssn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Samba </a:t>
                      </a:r>
                      <a:r>
                        <a:rPr lang="en-GB" sz="1400" dirty="0" err="1">
                          <a:effectLst/>
                        </a:rPr>
                        <a:t>smbd</a:t>
                      </a:r>
                      <a:r>
                        <a:rPr lang="en-GB" sz="1400" dirty="0">
                          <a:effectLst/>
                        </a:rPr>
                        <a:t> 3.X - 4.X (workgroup: WORKGROUP)</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3191804738"/>
                  </a:ext>
                </a:extLst>
              </a:tr>
              <a:tr h="232066">
                <a:tc>
                  <a:txBody>
                    <a:bodyPr/>
                    <a:lstStyle/>
                    <a:p>
                      <a:pPr algn="r">
                        <a:lnSpc>
                          <a:spcPct val="107000"/>
                        </a:lnSpc>
                        <a:spcAft>
                          <a:spcPts val="0"/>
                        </a:spcAft>
                      </a:pPr>
                      <a:r>
                        <a:rPr lang="en-GB" sz="1200" dirty="0">
                          <a:effectLst/>
                        </a:rPr>
                        <a:t>512</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exec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err="1">
                          <a:effectLst/>
                        </a:rPr>
                        <a:t>netkit-rsh</a:t>
                      </a:r>
                      <a:r>
                        <a:rPr lang="en-GB" sz="1400" dirty="0">
                          <a:effectLst/>
                        </a:rPr>
                        <a:t> </a:t>
                      </a:r>
                      <a:r>
                        <a:rPr lang="en-GB" sz="1400" dirty="0" err="1">
                          <a:effectLst/>
                        </a:rPr>
                        <a:t>rexecd</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3242949245"/>
                  </a:ext>
                </a:extLst>
              </a:tr>
              <a:tr h="232066">
                <a:tc>
                  <a:txBody>
                    <a:bodyPr/>
                    <a:lstStyle/>
                    <a:p>
                      <a:pPr algn="r">
                        <a:lnSpc>
                          <a:spcPct val="107000"/>
                        </a:lnSpc>
                        <a:spcAft>
                          <a:spcPts val="0"/>
                        </a:spcAft>
                      </a:pPr>
                      <a:r>
                        <a:rPr lang="en-GB" sz="1200" dirty="0">
                          <a:effectLst/>
                        </a:rPr>
                        <a:t>513</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login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BSD or Solaris </a:t>
                      </a:r>
                      <a:r>
                        <a:rPr lang="en-GB" sz="1400" dirty="0" err="1">
                          <a:effectLst/>
                        </a:rPr>
                        <a:t>rlogind</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3404951290"/>
                  </a:ext>
                </a:extLst>
              </a:tr>
              <a:tr h="232066">
                <a:tc>
                  <a:txBody>
                    <a:bodyPr/>
                    <a:lstStyle/>
                    <a:p>
                      <a:pPr algn="r">
                        <a:lnSpc>
                          <a:spcPct val="107000"/>
                        </a:lnSpc>
                        <a:spcAft>
                          <a:spcPts val="0"/>
                        </a:spcAft>
                      </a:pPr>
                      <a:r>
                        <a:rPr lang="en-GB" sz="1200" dirty="0">
                          <a:effectLst/>
                        </a:rPr>
                        <a:t>1099</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java-rmi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GNU </a:t>
                      </a:r>
                      <a:r>
                        <a:rPr lang="en-GB" sz="1400" dirty="0" err="1">
                          <a:effectLst/>
                        </a:rPr>
                        <a:t>Classpath</a:t>
                      </a:r>
                      <a:r>
                        <a:rPr lang="en-GB" sz="1400" dirty="0">
                          <a:effectLst/>
                        </a:rPr>
                        <a:t> </a:t>
                      </a:r>
                      <a:r>
                        <a:rPr lang="en-GB" sz="1400" dirty="0" err="1">
                          <a:effectLst/>
                        </a:rPr>
                        <a:t>grmiregistry</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3711524603"/>
                  </a:ext>
                </a:extLst>
              </a:tr>
              <a:tr h="232066">
                <a:tc>
                  <a:txBody>
                    <a:bodyPr/>
                    <a:lstStyle/>
                    <a:p>
                      <a:pPr algn="r">
                        <a:lnSpc>
                          <a:spcPct val="107000"/>
                        </a:lnSpc>
                        <a:spcAft>
                          <a:spcPts val="0"/>
                        </a:spcAft>
                      </a:pPr>
                      <a:r>
                        <a:rPr lang="en-GB" sz="1200" dirty="0">
                          <a:effectLst/>
                        </a:rPr>
                        <a:t>1524</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bindshell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err="1">
                          <a:effectLst/>
                        </a:rPr>
                        <a:t>Metasploitable</a:t>
                      </a:r>
                      <a:r>
                        <a:rPr lang="en-GB" sz="1400" dirty="0">
                          <a:effectLst/>
                        </a:rPr>
                        <a:t> root shell</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1835159154"/>
                  </a:ext>
                </a:extLst>
              </a:tr>
              <a:tr h="232066">
                <a:tc>
                  <a:txBody>
                    <a:bodyPr/>
                    <a:lstStyle/>
                    <a:p>
                      <a:pPr algn="r">
                        <a:lnSpc>
                          <a:spcPct val="107000"/>
                        </a:lnSpc>
                        <a:spcAft>
                          <a:spcPts val="0"/>
                        </a:spcAft>
                      </a:pPr>
                      <a:r>
                        <a:rPr lang="en-GB" sz="1200" dirty="0">
                          <a:effectLst/>
                        </a:rPr>
                        <a:t>2049</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nfs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 2-4 (RPC #100003)</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1724090383"/>
                  </a:ext>
                </a:extLst>
              </a:tr>
              <a:tr h="232066">
                <a:tc>
                  <a:txBody>
                    <a:bodyPr/>
                    <a:lstStyle/>
                    <a:p>
                      <a:pPr algn="r">
                        <a:lnSpc>
                          <a:spcPct val="107000"/>
                        </a:lnSpc>
                        <a:spcAft>
                          <a:spcPts val="0"/>
                        </a:spcAft>
                      </a:pPr>
                      <a:r>
                        <a:rPr lang="en-GB" sz="1200" dirty="0">
                          <a:effectLst/>
                        </a:rPr>
                        <a:t>2121</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ftp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err="1">
                          <a:effectLst/>
                        </a:rPr>
                        <a:t>ProFTPD</a:t>
                      </a:r>
                      <a:r>
                        <a:rPr lang="en-GB" sz="1400" dirty="0">
                          <a:effectLst/>
                        </a:rPr>
                        <a:t> 1.3.1</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1816100016"/>
                  </a:ext>
                </a:extLst>
              </a:tr>
              <a:tr h="232066">
                <a:tc>
                  <a:txBody>
                    <a:bodyPr/>
                    <a:lstStyle/>
                    <a:p>
                      <a:pPr algn="r">
                        <a:lnSpc>
                          <a:spcPct val="107000"/>
                        </a:lnSpc>
                        <a:spcAft>
                          <a:spcPts val="0"/>
                        </a:spcAft>
                      </a:pPr>
                      <a:r>
                        <a:rPr lang="en-GB" sz="1200" dirty="0">
                          <a:effectLst/>
                        </a:rPr>
                        <a:t>3306</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mysql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MySQL 5.0.51a-3ubuntu5</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82493199"/>
                  </a:ext>
                </a:extLst>
              </a:tr>
              <a:tr h="232066">
                <a:tc>
                  <a:txBody>
                    <a:bodyPr/>
                    <a:lstStyle/>
                    <a:p>
                      <a:pPr algn="r">
                        <a:lnSpc>
                          <a:spcPct val="107000"/>
                        </a:lnSpc>
                        <a:spcAft>
                          <a:spcPts val="0"/>
                        </a:spcAft>
                      </a:pPr>
                      <a:r>
                        <a:rPr lang="en-GB" sz="1200" dirty="0">
                          <a:effectLst/>
                        </a:rPr>
                        <a:t>5432</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postgresql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PostgreSQL DB 8.3.0 - 8.3.7</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3399281033"/>
                  </a:ext>
                </a:extLst>
              </a:tr>
              <a:tr h="232066">
                <a:tc>
                  <a:txBody>
                    <a:bodyPr/>
                    <a:lstStyle/>
                    <a:p>
                      <a:pPr algn="r">
                        <a:lnSpc>
                          <a:spcPct val="107000"/>
                        </a:lnSpc>
                        <a:spcAft>
                          <a:spcPts val="0"/>
                        </a:spcAft>
                      </a:pPr>
                      <a:r>
                        <a:rPr lang="en-GB" sz="1200" dirty="0">
                          <a:effectLst/>
                        </a:rPr>
                        <a:t>5900</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vnc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VNC (protocol 3.3)</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395436814"/>
                  </a:ext>
                </a:extLst>
              </a:tr>
              <a:tr h="232066">
                <a:tc>
                  <a:txBody>
                    <a:bodyPr/>
                    <a:lstStyle/>
                    <a:p>
                      <a:pPr algn="r">
                        <a:lnSpc>
                          <a:spcPct val="107000"/>
                        </a:lnSpc>
                        <a:spcAft>
                          <a:spcPts val="0"/>
                        </a:spcAft>
                      </a:pPr>
                      <a:r>
                        <a:rPr lang="en-GB" sz="1200" dirty="0">
                          <a:effectLst/>
                        </a:rPr>
                        <a:t>6000</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X11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 (access denied)</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4118182145"/>
                  </a:ext>
                </a:extLst>
              </a:tr>
              <a:tr h="232066">
                <a:tc>
                  <a:txBody>
                    <a:bodyPr/>
                    <a:lstStyle/>
                    <a:p>
                      <a:pPr algn="r">
                        <a:lnSpc>
                          <a:spcPct val="107000"/>
                        </a:lnSpc>
                        <a:spcAft>
                          <a:spcPts val="0"/>
                        </a:spcAft>
                      </a:pPr>
                      <a:r>
                        <a:rPr lang="en-GB" sz="1200" dirty="0">
                          <a:effectLst/>
                        </a:rPr>
                        <a:t>6667</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a:effectLst/>
                        </a:rPr>
                        <a:t>  irc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 </a:t>
                      </a:r>
                      <a:r>
                        <a:rPr lang="en-GB" sz="1400" dirty="0" err="1">
                          <a:effectLst/>
                        </a:rPr>
                        <a:t>UnrealIRCd</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112851772"/>
                  </a:ext>
                </a:extLst>
              </a:tr>
              <a:tr h="232066">
                <a:tc>
                  <a:txBody>
                    <a:bodyPr/>
                    <a:lstStyle/>
                    <a:p>
                      <a:pPr algn="r">
                        <a:lnSpc>
                          <a:spcPct val="107000"/>
                        </a:lnSpc>
                        <a:spcAft>
                          <a:spcPts val="0"/>
                        </a:spcAft>
                      </a:pPr>
                      <a:r>
                        <a:rPr lang="en-GB" sz="1200" dirty="0">
                          <a:effectLst/>
                        </a:rPr>
                        <a:t>8009</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dirty="0">
                          <a:effectLst/>
                        </a:rPr>
                        <a:t>  ajp13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 Apache </a:t>
                      </a:r>
                      <a:r>
                        <a:rPr lang="en-GB" sz="1400" dirty="0" err="1">
                          <a:effectLst/>
                        </a:rPr>
                        <a:t>Jserv</a:t>
                      </a:r>
                      <a:r>
                        <a:rPr lang="en-GB" sz="1400" dirty="0">
                          <a:effectLst/>
                        </a:rPr>
                        <a:t> (Protocol v1.3)</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2697297816"/>
                  </a:ext>
                </a:extLst>
              </a:tr>
              <a:tr h="232066">
                <a:tc>
                  <a:txBody>
                    <a:bodyPr/>
                    <a:lstStyle/>
                    <a:p>
                      <a:pPr algn="r">
                        <a:lnSpc>
                          <a:spcPct val="107000"/>
                        </a:lnSpc>
                        <a:spcAft>
                          <a:spcPts val="0"/>
                        </a:spcAft>
                      </a:pPr>
                      <a:r>
                        <a:rPr lang="en-GB" sz="1200" dirty="0">
                          <a:effectLst/>
                        </a:rPr>
                        <a:t>8180</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ctr"/>
                </a:tc>
                <a:tc>
                  <a:txBody>
                    <a:bodyPr/>
                    <a:lstStyle/>
                    <a:p>
                      <a:pPr>
                        <a:lnSpc>
                          <a:spcPct val="107000"/>
                        </a:lnSpc>
                        <a:spcAft>
                          <a:spcPts val="0"/>
                        </a:spcAft>
                      </a:pPr>
                      <a:r>
                        <a:rPr lang="en-GB" sz="1400" dirty="0">
                          <a:effectLst/>
                        </a:rPr>
                        <a:t>  http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tc>
                  <a:txBody>
                    <a:bodyPr/>
                    <a:lstStyle/>
                    <a:p>
                      <a:pPr>
                        <a:lnSpc>
                          <a:spcPct val="107000"/>
                        </a:lnSpc>
                        <a:spcAft>
                          <a:spcPts val="0"/>
                        </a:spcAft>
                      </a:pPr>
                      <a:r>
                        <a:rPr lang="en-GB" sz="1400" dirty="0">
                          <a:effectLst/>
                        </a:rPr>
                        <a:t> Apache Tomcat/Coyote JSP engine 1.1</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828" marR="61828" marT="0" marB="0" anchor="b"/>
                </a:tc>
                <a:extLst>
                  <a:ext uri="{0D108BD9-81ED-4DB2-BD59-A6C34878D82A}">
                    <a16:rowId xmlns:a16="http://schemas.microsoft.com/office/drawing/2014/main" val="3998781710"/>
                  </a:ext>
                </a:extLst>
              </a:tr>
            </a:tbl>
          </a:graphicData>
        </a:graphic>
      </p:graphicFrame>
    </p:spTree>
    <p:extLst>
      <p:ext uri="{BB962C8B-B14F-4D97-AF65-F5344CB8AC3E}">
        <p14:creationId xmlns:p14="http://schemas.microsoft.com/office/powerpoint/2010/main" val="2805455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12363"/>
          </a:xfrm>
        </p:spPr>
        <p:txBody>
          <a:bodyPr/>
          <a:lstStyle/>
          <a:p>
            <a:r>
              <a:rPr lang="en-GB" sz="2800" b="1" dirty="0">
                <a:solidFill>
                  <a:srgbClr val="FF0000"/>
                </a:solidFill>
              </a:rPr>
              <a:t>Phase 2: Vulnerability Scanning:</a:t>
            </a:r>
            <a:r>
              <a:rPr lang="en-GB" sz="2800" dirty="0">
                <a:solidFill>
                  <a:srgbClr val="FF0000"/>
                </a:solidFill>
              </a:rPr>
              <a:t> Identified potential vulnerabilities on port 21 by using </a:t>
            </a:r>
            <a:r>
              <a:rPr lang="en-GB" sz="2800" dirty="0" err="1">
                <a:solidFill>
                  <a:srgbClr val="FF0000"/>
                </a:solidFill>
              </a:rPr>
              <a:t>Nmap</a:t>
            </a:r>
            <a:r>
              <a:rPr lang="en-GB" sz="2800" dirty="0">
                <a:solidFill>
                  <a:srgbClr val="FF0000"/>
                </a:solidFill>
              </a:rPr>
              <a:t> NSE scripts, i.e. </a:t>
            </a:r>
            <a:r>
              <a:rPr lang="en-GB" sz="2800" dirty="0" err="1">
                <a:solidFill>
                  <a:srgbClr val="FF0000"/>
                </a:solidFill>
              </a:rPr>
              <a:t>nmap</a:t>
            </a:r>
            <a:r>
              <a:rPr lang="en-GB" sz="2800" dirty="0">
                <a:solidFill>
                  <a:srgbClr val="FF0000"/>
                </a:solidFill>
              </a:rPr>
              <a:t> --script </a:t>
            </a:r>
            <a:r>
              <a:rPr lang="en-GB" sz="2800" dirty="0" err="1">
                <a:solidFill>
                  <a:srgbClr val="FF0000"/>
                </a:solidFill>
              </a:rPr>
              <a:t>vuln</a:t>
            </a:r>
            <a:r>
              <a:rPr lang="en-GB" sz="2800" dirty="0">
                <a:solidFill>
                  <a:srgbClr val="FF0000"/>
                </a:solidFill>
              </a:rPr>
              <a:t> 192.168.40.4</a:t>
            </a:r>
            <a:endParaRPr lang="en-GB" sz="2800" dirty="0"/>
          </a:p>
        </p:txBody>
      </p:sp>
      <p:pic>
        <p:nvPicPr>
          <p:cNvPr id="6"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23" y="1112363"/>
            <a:ext cx="12192000" cy="5745637"/>
          </a:xfrm>
        </p:spPr>
      </p:pic>
    </p:spTree>
    <p:extLst>
      <p:ext uri="{BB962C8B-B14F-4D97-AF65-F5344CB8AC3E}">
        <p14:creationId xmlns:p14="http://schemas.microsoft.com/office/powerpoint/2010/main" val="3135184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2803"/>
            <a:ext cx="12191999" cy="1291472"/>
          </a:xfrm>
        </p:spPr>
        <p:txBody>
          <a:bodyPr/>
          <a:lstStyle/>
          <a:p>
            <a:pPr algn="ctr"/>
            <a:r>
              <a:rPr lang="en-GB" dirty="0" smtClean="0"/>
              <a:t/>
            </a:r>
            <a:br>
              <a:rPr lang="en-GB" dirty="0" smtClean="0"/>
            </a:br>
            <a:r>
              <a:rPr lang="en-GB" sz="4000" dirty="0" smtClean="0"/>
              <a:t>Scan showing vulnerability on port 22, 23 and 25</a:t>
            </a:r>
            <a:endParaRPr lang="en-GB" sz="40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87777"/>
            <a:ext cx="12192001" cy="5670223"/>
          </a:xfrm>
        </p:spPr>
      </p:pic>
    </p:spTree>
    <p:extLst>
      <p:ext uri="{BB962C8B-B14F-4D97-AF65-F5344CB8AC3E}">
        <p14:creationId xmlns:p14="http://schemas.microsoft.com/office/powerpoint/2010/main" val="1356795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114" y="260808"/>
            <a:ext cx="8596668" cy="776140"/>
          </a:xfrm>
        </p:spPr>
        <p:txBody>
          <a:bodyPr/>
          <a:lstStyle/>
          <a:p>
            <a:pPr algn="ctr"/>
            <a:r>
              <a:rPr lang="en-GB" dirty="0" smtClean="0"/>
              <a:t>Vulnerability on TLS protocol</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36949"/>
            <a:ext cx="12192000" cy="5821052"/>
          </a:xfrm>
        </p:spPr>
      </p:pic>
    </p:spTree>
    <p:extLst>
      <p:ext uri="{BB962C8B-B14F-4D97-AF65-F5344CB8AC3E}">
        <p14:creationId xmlns:p14="http://schemas.microsoft.com/office/powerpoint/2010/main" val="3770425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7645"/>
            <a:ext cx="12192000" cy="1084083"/>
          </a:xfrm>
        </p:spPr>
        <p:txBody>
          <a:bodyPr/>
          <a:lstStyle/>
          <a:p>
            <a:pPr algn="ctr"/>
            <a:r>
              <a:rPr lang="en-GB" dirty="0" smtClean="0"/>
              <a:t>Vulnerability analysis on DNS: 53 and HTTP: 80</a:t>
            </a:r>
            <a:endParaRPr lang="en-GB" dirty="0"/>
          </a:p>
        </p:txBody>
      </p:sp>
      <p:pic>
        <p:nvPicPr>
          <p:cNvPr id="4" name="Content Placeholder 3"/>
          <p:cNvPicPr>
            <a:picLocks noGrp="1"/>
          </p:cNvPicPr>
          <p:nvPr>
            <p:ph idx="1"/>
          </p:nvPr>
        </p:nvPicPr>
        <p:blipFill>
          <a:blip r:embed="rId2"/>
          <a:stretch>
            <a:fillRect/>
          </a:stretch>
        </p:blipFill>
        <p:spPr>
          <a:xfrm>
            <a:off x="1" y="1197204"/>
            <a:ext cx="12191999" cy="5660796"/>
          </a:xfrm>
          <a:prstGeom prst="rect">
            <a:avLst/>
          </a:prstGeom>
        </p:spPr>
      </p:pic>
    </p:spTree>
    <p:extLst>
      <p:ext uri="{BB962C8B-B14F-4D97-AF65-F5344CB8AC3E}">
        <p14:creationId xmlns:p14="http://schemas.microsoft.com/office/powerpoint/2010/main" val="340694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4503"/>
            <a:ext cx="12191999" cy="955249"/>
          </a:xfrm>
        </p:spPr>
        <p:txBody>
          <a:bodyPr/>
          <a:lstStyle/>
          <a:p>
            <a:pPr algn="ctr"/>
            <a:r>
              <a:rPr lang="en-GB" dirty="0"/>
              <a:t>Vulnerability analysis on </a:t>
            </a:r>
            <a:r>
              <a:rPr lang="en-GB" dirty="0" smtClean="0"/>
              <a:t>port 139</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2300"/>
            <a:ext cx="12192000" cy="5415699"/>
          </a:xfrm>
        </p:spPr>
      </p:pic>
    </p:spTree>
    <p:extLst>
      <p:ext uri="{BB962C8B-B14F-4D97-AF65-F5344CB8AC3E}">
        <p14:creationId xmlns:p14="http://schemas.microsoft.com/office/powerpoint/2010/main" val="39528832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14" y="307943"/>
            <a:ext cx="12192000" cy="992957"/>
          </a:xfrm>
        </p:spPr>
        <p:txBody>
          <a:bodyPr/>
          <a:lstStyle/>
          <a:p>
            <a:pPr algn="ctr"/>
            <a:r>
              <a:rPr lang="en-GB" dirty="0"/>
              <a:t>Vulnerability analysis on port </a:t>
            </a:r>
            <a:r>
              <a:rPr lang="en-GB" dirty="0" smtClean="0"/>
              <a:t>3306</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78351"/>
            <a:ext cx="12192000" cy="5679649"/>
          </a:xfrm>
        </p:spPr>
      </p:pic>
    </p:spTree>
    <p:extLst>
      <p:ext uri="{BB962C8B-B14F-4D97-AF65-F5344CB8AC3E}">
        <p14:creationId xmlns:p14="http://schemas.microsoft.com/office/powerpoint/2010/main" val="444534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975"/>
            <a:ext cx="12192000" cy="961534"/>
          </a:xfrm>
        </p:spPr>
        <p:txBody>
          <a:bodyPr/>
          <a:lstStyle/>
          <a:p>
            <a:pPr algn="ctr"/>
            <a:r>
              <a:rPr lang="en-GB" dirty="0"/>
              <a:t>Vulnerability analysis on port </a:t>
            </a:r>
            <a:r>
              <a:rPr lang="en-GB" dirty="0" smtClean="0"/>
              <a:t>8180</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93509"/>
            <a:ext cx="12192000" cy="5764491"/>
          </a:xfrm>
        </p:spPr>
      </p:pic>
    </p:spTree>
    <p:extLst>
      <p:ext uri="{BB962C8B-B14F-4D97-AF65-F5344CB8AC3E}">
        <p14:creationId xmlns:p14="http://schemas.microsoft.com/office/powerpoint/2010/main" val="957264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5097"/>
            <a:ext cx="12192000" cy="933254"/>
          </a:xfrm>
        </p:spPr>
        <p:txBody>
          <a:bodyPr/>
          <a:lstStyle/>
          <a:p>
            <a:pPr algn="ctr"/>
            <a:r>
              <a:rPr lang="en-GB" dirty="0" smtClean="0"/>
              <a:t>Running command to save activity</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82045"/>
            <a:ext cx="12192000" cy="5575955"/>
          </a:xfrm>
        </p:spPr>
      </p:pic>
    </p:spTree>
    <p:extLst>
      <p:ext uri="{BB962C8B-B14F-4D97-AF65-F5344CB8AC3E}">
        <p14:creationId xmlns:p14="http://schemas.microsoft.com/office/powerpoint/2010/main" val="6959514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8" y="84842"/>
            <a:ext cx="12257988" cy="876692"/>
          </a:xfrm>
        </p:spPr>
        <p:txBody>
          <a:bodyPr/>
          <a:lstStyle/>
          <a:p>
            <a:pPr algn="ctr"/>
            <a:r>
              <a:rPr lang="en-US" altLang="en-US" b="1" dirty="0">
                <a:solidFill>
                  <a:schemeClr val="tx1"/>
                </a:solidFill>
                <a:latin typeface="Arial" panose="020B0604020202020204" pitchFamily="34" charset="0"/>
              </a:rPr>
              <a:t>Executive Summary</a:t>
            </a:r>
            <a:endParaRPr lang="en-GB" dirty="0"/>
          </a:p>
        </p:txBody>
      </p:sp>
      <p:sp>
        <p:nvSpPr>
          <p:cNvPr id="4" name="Rectangle 1"/>
          <p:cNvSpPr>
            <a:spLocks noGrp="1" noChangeArrowheads="1"/>
          </p:cNvSpPr>
          <p:nvPr>
            <p:ph idx="1"/>
          </p:nvPr>
        </p:nvSpPr>
        <p:spPr bwMode="auto">
          <a:xfrm>
            <a:off x="160256" y="1287801"/>
            <a:ext cx="1189662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smtClean="0">
                <a:latin typeface="Arial" panose="020B0604020202020204" pitchFamily="34" charset="0"/>
              </a:rPr>
              <a:t>Nova Ltd</a:t>
            </a:r>
            <a:r>
              <a:rPr kumimoji="0" lang="en-US" altLang="en-US" sz="1800" b="1" i="0" u="none" strike="noStrike" cap="none" normalizeH="0" baseline="0" dirty="0" smtClean="0">
                <a:ln>
                  <a:noFill/>
                </a:ln>
                <a:solidFill>
                  <a:schemeClr val="tx1"/>
                </a:solidFill>
                <a:effectLst/>
                <a:latin typeface="Arial" panose="020B0604020202020204" pitchFamily="34"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 </a:t>
            </a:r>
            <a:r>
              <a:rPr lang="en-US" altLang="en-US" b="1" dirty="0" smtClean="0">
                <a:solidFill>
                  <a:schemeClr val="tx1"/>
                </a:solidFill>
                <a:latin typeface="Arial" panose="020B0604020202020204" pitchFamily="34" charset="0"/>
              </a:rPr>
              <a:t>Penetration testing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lvl="0" indent="0" defTabSz="914400" eaLnBrk="0" fontAlgn="base" hangingPunct="0">
              <a:spcBef>
                <a:spcPct val="0"/>
              </a:spcBef>
              <a:spcAft>
                <a:spcPct val="0"/>
              </a:spcAft>
              <a:buClrTx/>
              <a:buSzTx/>
              <a:buNone/>
            </a:pPr>
            <a:r>
              <a:rPr lang="en-US" altLang="en-US" sz="1800" dirty="0" smtClean="0">
                <a:latin typeface="Arial" panose="020B0604020202020204" pitchFamily="34" charset="0"/>
              </a:rPr>
              <a:t>Nova Ltd</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lang="en-US" altLang="en-US" dirty="0" smtClean="0">
                <a:solidFill>
                  <a:schemeClr val="tx1"/>
                </a:solidFill>
                <a:latin typeface="Arial" panose="020B0604020202020204" pitchFamily="34" charset="0"/>
              </a:rPr>
              <a:t>is an Online e-commerce corporation specializing in retail services</a:t>
            </a:r>
            <a:r>
              <a:rPr kumimoji="0" lang="en-US" altLang="en-US" sz="1800" b="0" i="0" u="none" strike="noStrike" cap="none" normalizeH="0" baseline="0" dirty="0" smtClean="0">
                <a:ln>
                  <a:noFill/>
                </a:ln>
                <a:solidFill>
                  <a:schemeClr val="tx1"/>
                </a:solidFill>
                <a:effectLst/>
                <a:latin typeface="Arial" panose="020B0604020202020204" pitchFamily="34" charset="0"/>
              </a:rPr>
              <a:t> in the United States,</a:t>
            </a:r>
            <a:r>
              <a:rPr lang="en-GB" altLang="en-US" dirty="0" smtClean="0">
                <a:solidFill>
                  <a:schemeClr val="tx1"/>
                </a:solidFill>
                <a:latin typeface="Arial" panose="020B0604020202020204" pitchFamily="34" charset="0"/>
              </a:rPr>
              <a:t> It is </a:t>
            </a:r>
            <a:r>
              <a:rPr lang="en-GB" altLang="en-US" dirty="0">
                <a:solidFill>
                  <a:schemeClr val="tx1"/>
                </a:solidFill>
                <a:latin typeface="Arial" panose="020B0604020202020204" pitchFamily="34" charset="0"/>
              </a:rPr>
              <a:t>a growing technology firm with about 35 </a:t>
            </a:r>
            <a:r>
              <a:rPr lang="en-GB" altLang="en-US" dirty="0" smtClean="0">
                <a:solidFill>
                  <a:schemeClr val="tx1"/>
                </a:solidFill>
                <a:latin typeface="Arial" panose="020B0604020202020204" pitchFamily="34" charset="0"/>
              </a:rPr>
              <a:t>employees</a:t>
            </a:r>
            <a:r>
              <a:rPr lang="en-GB" altLang="en-US" dirty="0">
                <a:solidFill>
                  <a:schemeClr val="tx1"/>
                </a:solidFill>
                <a:latin typeface="Arial" panose="020B0604020202020204" pitchFamily="34" charset="0"/>
              </a:rPr>
              <a:t> </a:t>
            </a:r>
            <a:r>
              <a:rPr lang="en-GB" altLang="en-US" dirty="0" smtClean="0">
                <a:solidFill>
                  <a:schemeClr val="tx1"/>
                </a:solidFill>
                <a:latin typeface="Arial" panose="020B0604020202020204" pitchFamily="34" charset="0"/>
              </a:rPr>
              <a:t>which builds web </a:t>
            </a:r>
            <a:r>
              <a:rPr lang="en-GB" altLang="en-US" dirty="0">
                <a:solidFill>
                  <a:schemeClr val="tx1"/>
                </a:solidFill>
                <a:latin typeface="Arial" panose="020B0604020202020204" pitchFamily="34" charset="0"/>
              </a:rPr>
              <a:t>applications for clients and maintains development and testing servers inside </a:t>
            </a:r>
            <a:r>
              <a:rPr lang="en-GB" altLang="en-US" dirty="0" smtClean="0">
                <a:solidFill>
                  <a:schemeClr val="tx1"/>
                </a:solidFill>
                <a:latin typeface="Arial" panose="020B0604020202020204" pitchFamily="34" charset="0"/>
              </a:rPr>
              <a:t>their its office </a:t>
            </a:r>
            <a:r>
              <a:rPr lang="en-GB" altLang="en-US" dirty="0">
                <a:solidFill>
                  <a:schemeClr val="tx1"/>
                </a:solidFill>
                <a:latin typeface="Arial" panose="020B0604020202020204" pitchFamily="34" charset="0"/>
              </a:rPr>
              <a:t>network. These systems are used daily by the engineering, operations, and </a:t>
            </a:r>
            <a:r>
              <a:rPr lang="en-GB" altLang="en-US" dirty="0" smtClean="0">
                <a:solidFill>
                  <a:schemeClr val="tx1"/>
                </a:solidFill>
                <a:latin typeface="Arial" panose="020B0604020202020204" pitchFamily="34" charset="0"/>
              </a:rPr>
              <a:t>finance teams</a:t>
            </a:r>
            <a:r>
              <a:rPr lang="en-GB" altLang="en-US" dirty="0">
                <a:solidFill>
                  <a:schemeClr val="tx1"/>
                </a:solidFill>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Key Objectives of the Investigation: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 </a:t>
            </a:r>
            <a:r>
              <a:rPr lang="en-US" altLang="en-US" dirty="0" smtClean="0">
                <a:solidFill>
                  <a:schemeClr val="tx1"/>
                </a:solidFill>
                <a:latin typeface="Arial" panose="020B0604020202020204" pitchFamily="34" charset="0"/>
              </a:rPr>
              <a:t>Identify security vulnerabilities in the assigned test machine.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Assess</a:t>
            </a:r>
            <a:r>
              <a:rPr kumimoji="0" lang="en-US" altLang="en-US" sz="1800" b="0" i="0" u="none" strike="noStrike" cap="none" normalizeH="0" dirty="0" smtClean="0">
                <a:ln>
                  <a:noFill/>
                </a:ln>
                <a:solidFill>
                  <a:schemeClr val="tx1"/>
                </a:solidFill>
                <a:effectLst/>
                <a:latin typeface="Arial" panose="020B0604020202020204" pitchFamily="34" charset="0"/>
              </a:rPr>
              <a:t> the risk of unauthorized access.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aseline="0" dirty="0" smtClean="0">
                <a:solidFill>
                  <a:schemeClr val="tx1"/>
                </a:solidFill>
                <a:latin typeface="Arial" panose="020B0604020202020204" pitchFamily="34" charset="0"/>
              </a:rPr>
              <a:t> Provide mitigation strategies to enhance security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smtClean="0">
                <a:solidFill>
                  <a:schemeClr val="tx1"/>
                </a:solidFill>
                <a:latin typeface="Arial" panose="020B0604020202020204" pitchFamily="34" charset="0"/>
              </a:rPr>
              <a:t>Penetration testing</a:t>
            </a:r>
            <a:r>
              <a:rPr kumimoji="0" lang="en-US" altLang="en-US" sz="1800" b="1" i="0" u="none" strike="noStrike" cap="none" normalizeH="0" baseline="0" dirty="0" smtClean="0">
                <a:ln>
                  <a:noFill/>
                </a:ln>
                <a:solidFill>
                  <a:schemeClr val="tx1"/>
                </a:solidFill>
                <a:effectLst/>
                <a:latin typeface="Arial" panose="020B0604020202020204" pitchFamily="34" charset="0"/>
              </a:rPr>
              <a:t> Involvement:</a:t>
            </a: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The </a:t>
            </a:r>
            <a:r>
              <a:rPr lang="en-US" altLang="en-US" sz="1800" dirty="0" smtClean="0">
                <a:solidFill>
                  <a:schemeClr val="tx1"/>
                </a:solidFill>
                <a:latin typeface="Arial" panose="020B0604020202020204" pitchFamily="34" charset="0"/>
              </a:rPr>
              <a:t>penetration testing</a:t>
            </a:r>
            <a:r>
              <a:rPr kumimoji="0" lang="en-US" altLang="en-US" sz="1800" b="0" i="0" u="none" strike="noStrike" cap="none" normalizeH="0" baseline="0" dirty="0" smtClean="0">
                <a:ln>
                  <a:noFill/>
                </a:ln>
                <a:solidFill>
                  <a:schemeClr val="tx1"/>
                </a:solidFill>
                <a:effectLst/>
                <a:latin typeface="Arial" panose="020B0604020202020204" pitchFamily="34" charset="0"/>
              </a:rPr>
              <a:t> team played a critical role in identifying and contextualizing the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smtClean="0">
                <a:solidFill>
                  <a:schemeClr val="tx1"/>
                </a:solidFill>
                <a:latin typeface="Arial" panose="020B0604020202020204" pitchFamily="34" charset="0"/>
              </a:rPr>
              <a:t>Website and internal system vulnerabilities</a:t>
            </a:r>
            <a:r>
              <a:rPr kumimoji="0" lang="en-US" altLang="en-US" sz="1800" b="0" i="0" u="none" strike="noStrike" cap="none" normalizeH="0" baseline="0" dirty="0" smtClean="0">
                <a:ln>
                  <a:noFill/>
                </a:ln>
                <a:solidFill>
                  <a:schemeClr val="tx1"/>
                </a:solidFill>
                <a:effectLst/>
                <a:latin typeface="Arial" panose="020B0604020202020204" pitchFamily="34" charset="0"/>
              </a:rPr>
              <a:t>. By leveraging log analysis and </a:t>
            </a:r>
            <a:r>
              <a:rPr lang="en-US" altLang="en-US" sz="1800" dirty="0" smtClean="0">
                <a:solidFill>
                  <a:schemeClr val="tx1"/>
                </a:solidFill>
                <a:latin typeface="Arial" panose="020B0604020202020204" pitchFamily="34" charset="0"/>
              </a:rPr>
              <a:t>penetration testing </a:t>
            </a:r>
            <a:r>
              <a:rPr kumimoji="0" lang="en-US" altLang="en-US" sz="1800" b="0" i="0" u="none" strike="noStrike" cap="none" normalizeH="0" baseline="0" dirty="0" smtClean="0">
                <a:ln>
                  <a:noFill/>
                </a:ln>
                <a:solidFill>
                  <a:schemeClr val="tx1"/>
                </a:solidFill>
                <a:effectLst/>
                <a:latin typeface="Arial" panose="020B0604020202020204" pitchFamily="34" charset="0"/>
              </a:rPr>
              <a:t>tools, the team was able to uncover </a:t>
            </a:r>
            <a:r>
              <a:rPr kumimoji="0" lang="en-US" altLang="en-US" sz="1800" b="0" i="0" u="none" strike="noStrike" cap="none" normalizeH="0" dirty="0" smtClean="0">
                <a:ln>
                  <a:noFill/>
                </a:ln>
                <a:solidFill>
                  <a:schemeClr val="tx1"/>
                </a:solidFill>
                <a:effectLst/>
                <a:latin typeface="Arial" panose="020B0604020202020204" pitchFamily="34" charset="0"/>
              </a:rPr>
              <a:t>vulnerabilities and potential threats consistent with insecure open ports while</a:t>
            </a:r>
            <a:r>
              <a:rPr kumimoji="0" lang="en-US" altLang="en-US" sz="1800" b="0" i="0" u="none" strike="noStrike" cap="none" normalizeH="0" baseline="0" dirty="0" smtClean="0">
                <a:ln>
                  <a:noFill/>
                </a:ln>
                <a:solidFill>
                  <a:schemeClr val="tx1"/>
                </a:solidFill>
                <a:effectLst/>
                <a:latin typeface="Arial" panose="020B0604020202020204" pitchFamily="34" charset="0"/>
              </a:rPr>
              <a:t> assessing the risk level of the involved IP address. Our recommendations shall ensure that there is an effective mitigation strategy, reinforcing </a:t>
            </a:r>
            <a:r>
              <a:rPr lang="en-US" altLang="en-US" sz="1800" dirty="0" smtClean="0">
                <a:latin typeface="Arial" panose="020B0604020202020204" pitchFamily="34" charset="0"/>
              </a:rPr>
              <a:t>Nova </a:t>
            </a:r>
            <a:r>
              <a:rPr lang="en-US" altLang="en-US" sz="1800" dirty="0" err="1" smtClean="0">
                <a:latin typeface="Arial" panose="020B0604020202020204" pitchFamily="34" charset="0"/>
              </a:rPr>
              <a:t>Ltd</a:t>
            </a:r>
            <a:r>
              <a:rPr kumimoji="0" lang="en-US" altLang="en-US" sz="1800" b="0" i="0" u="none" strike="noStrike" cap="none" normalizeH="0" baseline="0" dirty="0" err="1" smtClean="0">
                <a:ln>
                  <a:noFill/>
                </a:ln>
                <a:solidFill>
                  <a:schemeClr val="tx1"/>
                </a:solidFill>
                <a:effectLst/>
                <a:latin typeface="Arial" panose="020B0604020202020204" pitchFamily="34" charset="0"/>
              </a:rPr>
              <a:t>s</a:t>
            </a:r>
            <a:r>
              <a:rPr kumimoji="0" lang="en-US" altLang="en-US" sz="1800" b="0" i="0" u="none" strike="noStrike" cap="none" normalizeH="0" baseline="0" dirty="0" smtClean="0">
                <a:ln>
                  <a:noFill/>
                </a:ln>
                <a:solidFill>
                  <a:schemeClr val="tx1"/>
                </a:solidFill>
                <a:effectLst/>
                <a:latin typeface="Arial" panose="020B0604020202020204" pitchFamily="34" charset="0"/>
              </a:rPr>
              <a:t>’ security posture as the company continues its growth trajectory.</a:t>
            </a:r>
          </a:p>
        </p:txBody>
      </p:sp>
    </p:spTree>
    <p:extLst>
      <p:ext uri="{BB962C8B-B14F-4D97-AF65-F5344CB8AC3E}">
        <p14:creationId xmlns:p14="http://schemas.microsoft.com/office/powerpoint/2010/main" val="3124064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82044"/>
          </a:xfrm>
        </p:spPr>
        <p:txBody>
          <a:bodyPr>
            <a:noAutofit/>
          </a:bodyPr>
          <a:lstStyle/>
          <a:p>
            <a:r>
              <a:rPr lang="en-GB" sz="3200" b="1" dirty="0">
                <a:solidFill>
                  <a:srgbClr val="FF0000"/>
                </a:solidFill>
              </a:rPr>
              <a:t>Phase 3: Exploitation:</a:t>
            </a:r>
            <a:r>
              <a:rPr lang="en-GB" sz="3200" dirty="0">
                <a:solidFill>
                  <a:srgbClr val="FF0000"/>
                </a:solidFill>
              </a:rPr>
              <a:t> Exploit 4 known vulnerabilities and gain shells, Project Workflow Common </a:t>
            </a:r>
            <a:r>
              <a:rPr lang="en-GB" sz="3200" dirty="0" err="1">
                <a:solidFill>
                  <a:srgbClr val="FF0000"/>
                </a:solidFill>
              </a:rPr>
              <a:t>Metasploitable</a:t>
            </a:r>
            <a:r>
              <a:rPr lang="en-GB" sz="3200" dirty="0">
                <a:solidFill>
                  <a:srgbClr val="FF0000"/>
                </a:solidFill>
              </a:rPr>
              <a:t> 2 Exploits:</a:t>
            </a:r>
            <a:r>
              <a:rPr lang="en-GB" sz="2400" dirty="0"/>
              <a:t/>
            </a:r>
            <a:br>
              <a:rPr lang="en-GB" sz="2400" dirty="0"/>
            </a:br>
            <a:endParaRPr lang="en-GB" sz="24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1581009"/>
              </p:ext>
            </p:extLst>
          </p:nvPr>
        </p:nvGraphicFramePr>
        <p:xfrm>
          <a:off x="282802" y="1168920"/>
          <a:ext cx="11434715" cy="5175319"/>
        </p:xfrm>
        <a:graphic>
          <a:graphicData uri="http://schemas.openxmlformats.org/drawingml/2006/table">
            <a:tbl>
              <a:tblPr firstRow="1" firstCol="1" bandRow="1">
                <a:tableStyleId>{5C22544A-7EE6-4342-B048-85BDC9FD1C3A}</a:tableStyleId>
              </a:tblPr>
              <a:tblGrid>
                <a:gridCol w="852552">
                  <a:extLst>
                    <a:ext uri="{9D8B030D-6E8A-4147-A177-3AD203B41FA5}">
                      <a16:colId xmlns:a16="http://schemas.microsoft.com/office/drawing/2014/main" val="1512986083"/>
                    </a:ext>
                  </a:extLst>
                </a:gridCol>
                <a:gridCol w="1632062">
                  <a:extLst>
                    <a:ext uri="{9D8B030D-6E8A-4147-A177-3AD203B41FA5}">
                      <a16:colId xmlns:a16="http://schemas.microsoft.com/office/drawing/2014/main" val="413670148"/>
                    </a:ext>
                  </a:extLst>
                </a:gridCol>
                <a:gridCol w="3666973">
                  <a:extLst>
                    <a:ext uri="{9D8B030D-6E8A-4147-A177-3AD203B41FA5}">
                      <a16:colId xmlns:a16="http://schemas.microsoft.com/office/drawing/2014/main" val="3437329544"/>
                    </a:ext>
                  </a:extLst>
                </a:gridCol>
                <a:gridCol w="5283128">
                  <a:extLst>
                    <a:ext uri="{9D8B030D-6E8A-4147-A177-3AD203B41FA5}">
                      <a16:colId xmlns:a16="http://schemas.microsoft.com/office/drawing/2014/main" val="2997430049"/>
                    </a:ext>
                  </a:extLst>
                </a:gridCol>
              </a:tblGrid>
              <a:tr h="544771">
                <a:tc>
                  <a:txBody>
                    <a:bodyPr/>
                    <a:lstStyle/>
                    <a:p>
                      <a:pPr algn="l">
                        <a:lnSpc>
                          <a:spcPct val="107000"/>
                        </a:lnSpc>
                        <a:spcAft>
                          <a:spcPts val="0"/>
                        </a:spcAft>
                      </a:pPr>
                      <a:endParaRPr lang="en-GB" sz="1600" dirty="0" smtClean="0">
                        <a:effectLst/>
                      </a:endParaRPr>
                    </a:p>
                    <a:p>
                      <a:pPr algn="l">
                        <a:lnSpc>
                          <a:spcPct val="107000"/>
                        </a:lnSpc>
                        <a:spcAft>
                          <a:spcPts val="0"/>
                        </a:spcAft>
                      </a:pPr>
                      <a:r>
                        <a:rPr lang="en-GB" sz="1600" dirty="0" smtClean="0">
                          <a:effectLst/>
                        </a:rPr>
                        <a:t>  PORT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GB" sz="1600" dirty="0">
                          <a:effectLst/>
                        </a:rPr>
                        <a:t>OPEN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GB" sz="1600" dirty="0">
                          <a:effectLst/>
                        </a:rPr>
                        <a:t>VERSION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endParaRPr lang="en-GB" sz="1600" dirty="0" smtClean="0">
                        <a:effectLst/>
                      </a:endParaRPr>
                    </a:p>
                    <a:p>
                      <a:pPr algn="l">
                        <a:lnSpc>
                          <a:spcPct val="107000"/>
                        </a:lnSpc>
                        <a:spcAft>
                          <a:spcPts val="0"/>
                        </a:spcAft>
                      </a:pPr>
                      <a:r>
                        <a:rPr lang="en-GB" sz="1600" dirty="0" smtClean="0">
                          <a:effectLst/>
                        </a:rPr>
                        <a:t>EXAMPLE </a:t>
                      </a:r>
                      <a:r>
                        <a:rPr lang="en-GB" sz="1600" dirty="0">
                          <a:effectLst/>
                        </a:rPr>
                        <a:t>EXPLOIT MODULE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1555690"/>
                  </a:ext>
                </a:extLst>
              </a:tr>
              <a:tr h="817155">
                <a:tc>
                  <a:txBody>
                    <a:bodyPr/>
                    <a:lstStyle/>
                    <a:p>
                      <a:pPr algn="ctr">
                        <a:lnSpc>
                          <a:spcPct val="107000"/>
                        </a:lnSpc>
                        <a:spcAft>
                          <a:spcPts val="0"/>
                        </a:spcAft>
                      </a:pPr>
                      <a:endParaRPr lang="en-GB" sz="1600" dirty="0" smtClean="0">
                        <a:effectLst/>
                      </a:endParaRPr>
                    </a:p>
                    <a:p>
                      <a:pPr algn="ctr">
                        <a:lnSpc>
                          <a:spcPct val="107000"/>
                        </a:lnSpc>
                        <a:spcAft>
                          <a:spcPts val="0"/>
                        </a:spcAft>
                      </a:pPr>
                      <a:endParaRPr lang="en-GB" sz="1600" dirty="0" smtClean="0">
                        <a:effectLst/>
                      </a:endParaRPr>
                    </a:p>
                    <a:p>
                      <a:pPr algn="ctr">
                        <a:lnSpc>
                          <a:spcPct val="107000"/>
                        </a:lnSpc>
                        <a:spcAft>
                          <a:spcPts val="0"/>
                        </a:spcAft>
                      </a:pPr>
                      <a:r>
                        <a:rPr lang="en-GB" sz="1600" dirty="0" smtClean="0">
                          <a:effectLst/>
                        </a:rPr>
                        <a:t>21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GB" sz="1600" dirty="0">
                          <a:effectLst/>
                        </a:rPr>
                        <a:t>ftp</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GB" sz="1600" dirty="0" err="1">
                          <a:effectLst/>
                        </a:rPr>
                        <a:t>vsftpd</a:t>
                      </a:r>
                      <a:r>
                        <a:rPr lang="en-GB" sz="1600" dirty="0">
                          <a:effectLst/>
                        </a:rPr>
                        <a:t> 2.3.4</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endParaRPr lang="en-GB" sz="1600" dirty="0" smtClean="0">
                        <a:effectLst/>
                      </a:endParaRPr>
                    </a:p>
                    <a:p>
                      <a:pPr algn="l">
                        <a:lnSpc>
                          <a:spcPct val="107000"/>
                        </a:lnSpc>
                        <a:spcAft>
                          <a:spcPts val="0"/>
                        </a:spcAft>
                      </a:pPr>
                      <a:endParaRPr lang="en-GB" sz="1600" dirty="0" smtClean="0">
                        <a:effectLst/>
                      </a:endParaRPr>
                    </a:p>
                    <a:p>
                      <a:pPr algn="l">
                        <a:lnSpc>
                          <a:spcPct val="107000"/>
                        </a:lnSpc>
                        <a:spcAft>
                          <a:spcPts val="0"/>
                        </a:spcAft>
                      </a:pPr>
                      <a:r>
                        <a:rPr lang="en-GB" sz="1600" dirty="0" smtClean="0">
                          <a:effectLst/>
                        </a:rPr>
                        <a:t>exploit/</a:t>
                      </a:r>
                      <a:r>
                        <a:rPr lang="en-GB" sz="1600" dirty="0" err="1" smtClean="0">
                          <a:effectLst/>
                        </a:rPr>
                        <a:t>unix</a:t>
                      </a:r>
                      <a:r>
                        <a:rPr lang="en-GB" sz="1600" dirty="0" smtClean="0">
                          <a:effectLst/>
                        </a:rPr>
                        <a:t>/ftp/vsftpd_234_backdoor</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9984810"/>
                  </a:ext>
                </a:extLst>
              </a:tr>
              <a:tr h="544771">
                <a:tc>
                  <a:txBody>
                    <a:bodyPr/>
                    <a:lstStyle/>
                    <a:p>
                      <a:pPr algn="ctr">
                        <a:lnSpc>
                          <a:spcPct val="107000"/>
                        </a:lnSpc>
                        <a:spcAft>
                          <a:spcPts val="0"/>
                        </a:spcAft>
                      </a:pPr>
                      <a:endParaRPr lang="en-GB" sz="1600" dirty="0" smtClean="0">
                        <a:effectLst/>
                      </a:endParaRPr>
                    </a:p>
                    <a:p>
                      <a:pPr algn="ctr">
                        <a:lnSpc>
                          <a:spcPct val="107000"/>
                        </a:lnSpc>
                        <a:spcAft>
                          <a:spcPts val="0"/>
                        </a:spcAft>
                      </a:pPr>
                      <a:r>
                        <a:rPr lang="en-GB" sz="1600" dirty="0" smtClean="0">
                          <a:effectLst/>
                        </a:rPr>
                        <a:t>80</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GB" sz="1600" dirty="0">
                          <a:effectLst/>
                        </a:rPr>
                        <a:t>http</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GB" sz="1600" dirty="0">
                          <a:effectLst/>
                        </a:rPr>
                        <a:t>Apache </a:t>
                      </a:r>
                      <a:r>
                        <a:rPr lang="en-GB" sz="1600" dirty="0" err="1">
                          <a:effectLst/>
                        </a:rPr>
                        <a:t>httpd</a:t>
                      </a:r>
                      <a:r>
                        <a:rPr lang="en-GB" sz="1600" dirty="0">
                          <a:effectLst/>
                        </a:rPr>
                        <a:t> 2.2.8 ((Ubuntu) DAV/2)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GB" sz="1600" dirty="0">
                          <a:effectLst/>
                        </a:rPr>
                        <a:t> </a:t>
                      </a:r>
                      <a:endParaRPr lang="en-GB" sz="1600" dirty="0" smtClean="0">
                        <a:effectLst/>
                      </a:endParaRPr>
                    </a:p>
                    <a:p>
                      <a:pPr algn="l">
                        <a:lnSpc>
                          <a:spcPct val="107000"/>
                        </a:lnSpc>
                        <a:spcAft>
                          <a:spcPts val="0"/>
                        </a:spcAft>
                      </a:pPr>
                      <a:r>
                        <a:rPr lang="en-GB" sz="1600" dirty="0" smtClean="0">
                          <a:effectLst/>
                        </a:rPr>
                        <a:t>scanner/http/</a:t>
                      </a:r>
                      <a:r>
                        <a:rPr lang="en-GB" sz="1600" dirty="0" err="1" smtClean="0">
                          <a:effectLst/>
                        </a:rPr>
                        <a:t>dir_scanner</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9947271"/>
                  </a:ext>
                </a:extLst>
              </a:tr>
              <a:tr h="1089540">
                <a:tc>
                  <a:txBody>
                    <a:bodyPr/>
                    <a:lstStyle/>
                    <a:p>
                      <a:pPr algn="ctr">
                        <a:lnSpc>
                          <a:spcPct val="107000"/>
                        </a:lnSpc>
                        <a:spcAft>
                          <a:spcPts val="0"/>
                        </a:spcAft>
                      </a:pPr>
                      <a:endParaRPr lang="en-GB" sz="1600" dirty="0" smtClean="0">
                        <a:effectLst/>
                      </a:endParaRPr>
                    </a:p>
                    <a:p>
                      <a:pPr algn="ctr">
                        <a:lnSpc>
                          <a:spcPct val="107000"/>
                        </a:lnSpc>
                        <a:spcAft>
                          <a:spcPts val="0"/>
                        </a:spcAft>
                      </a:pPr>
                      <a:endParaRPr lang="en-GB" sz="1600" dirty="0" smtClean="0">
                        <a:effectLst/>
                      </a:endParaRPr>
                    </a:p>
                    <a:p>
                      <a:pPr algn="ctr">
                        <a:lnSpc>
                          <a:spcPct val="107000"/>
                        </a:lnSpc>
                        <a:spcAft>
                          <a:spcPts val="0"/>
                        </a:spcAft>
                      </a:pPr>
                      <a:endParaRPr lang="en-GB" sz="1600" dirty="0" smtClean="0">
                        <a:effectLst/>
                      </a:endParaRPr>
                    </a:p>
                    <a:p>
                      <a:pPr algn="ctr">
                        <a:lnSpc>
                          <a:spcPct val="107000"/>
                        </a:lnSpc>
                        <a:spcAft>
                          <a:spcPts val="0"/>
                        </a:spcAft>
                      </a:pPr>
                      <a:r>
                        <a:rPr lang="en-GB" sz="1600" dirty="0" smtClean="0">
                          <a:effectLst/>
                        </a:rPr>
                        <a:t>139</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GB" sz="1600" dirty="0" err="1">
                          <a:effectLst/>
                        </a:rPr>
                        <a:t>netbios-ssn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GB" sz="1600" dirty="0">
                          <a:effectLst/>
                        </a:rPr>
                        <a:t>Samba </a:t>
                      </a:r>
                      <a:r>
                        <a:rPr lang="en-GB" sz="1600" dirty="0" err="1">
                          <a:effectLst/>
                        </a:rPr>
                        <a:t>smbd</a:t>
                      </a:r>
                      <a:r>
                        <a:rPr lang="en-GB" sz="1600" dirty="0">
                          <a:effectLst/>
                        </a:rPr>
                        <a:t> 3.X - 4.X (workgroup: WORKGROUP)</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endParaRPr lang="en-GB" sz="1600" dirty="0" smtClean="0">
                        <a:effectLst/>
                      </a:endParaRPr>
                    </a:p>
                    <a:p>
                      <a:pPr algn="l">
                        <a:lnSpc>
                          <a:spcPct val="107000"/>
                        </a:lnSpc>
                        <a:spcAft>
                          <a:spcPts val="0"/>
                        </a:spcAft>
                      </a:pPr>
                      <a:endParaRPr lang="en-GB" sz="1600" dirty="0" smtClean="0">
                        <a:effectLst/>
                      </a:endParaRPr>
                    </a:p>
                    <a:p>
                      <a:pPr algn="l">
                        <a:lnSpc>
                          <a:spcPct val="107000"/>
                        </a:lnSpc>
                        <a:spcAft>
                          <a:spcPts val="0"/>
                        </a:spcAft>
                      </a:pPr>
                      <a:endParaRPr lang="en-GB" sz="1600" dirty="0" smtClean="0">
                        <a:effectLst/>
                      </a:endParaRPr>
                    </a:p>
                    <a:p>
                      <a:pPr algn="l">
                        <a:lnSpc>
                          <a:spcPct val="107000"/>
                        </a:lnSpc>
                        <a:spcAft>
                          <a:spcPts val="0"/>
                        </a:spcAft>
                      </a:pPr>
                      <a:r>
                        <a:rPr lang="en-GB" sz="1600" dirty="0" smtClean="0">
                          <a:effectLst/>
                        </a:rPr>
                        <a:t>exploit/multi/samba/</a:t>
                      </a:r>
                      <a:r>
                        <a:rPr lang="en-GB" sz="1600" dirty="0" err="1" smtClean="0">
                          <a:effectLst/>
                        </a:rPr>
                        <a:t>usermap_script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8254548"/>
                  </a:ext>
                </a:extLst>
              </a:tr>
              <a:tr h="817155">
                <a:tc>
                  <a:txBody>
                    <a:bodyPr/>
                    <a:lstStyle/>
                    <a:p>
                      <a:pPr algn="ctr">
                        <a:lnSpc>
                          <a:spcPct val="107000"/>
                        </a:lnSpc>
                        <a:spcAft>
                          <a:spcPts val="0"/>
                        </a:spcAft>
                      </a:pPr>
                      <a:endParaRPr lang="en-GB" sz="1600" dirty="0" smtClean="0">
                        <a:effectLst/>
                      </a:endParaRPr>
                    </a:p>
                    <a:p>
                      <a:pPr algn="ctr">
                        <a:lnSpc>
                          <a:spcPct val="107000"/>
                        </a:lnSpc>
                        <a:spcAft>
                          <a:spcPts val="0"/>
                        </a:spcAft>
                      </a:pPr>
                      <a:r>
                        <a:rPr lang="en-GB" sz="1600" dirty="0" smtClean="0">
                          <a:effectLst/>
                        </a:rPr>
                        <a:t>3306</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GB" sz="1600" dirty="0" err="1" smtClean="0">
                          <a:effectLst/>
                        </a:rPr>
                        <a:t>Mysql</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GB" sz="1600" dirty="0">
                          <a:effectLst/>
                        </a:rPr>
                        <a:t>MySQL 5.0.51a-3ubuntu5</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endParaRPr lang="en-GB" sz="1600" dirty="0" smtClean="0">
                        <a:effectLst/>
                      </a:endParaRPr>
                    </a:p>
                    <a:p>
                      <a:pPr algn="l">
                        <a:lnSpc>
                          <a:spcPct val="107000"/>
                        </a:lnSpc>
                        <a:spcAft>
                          <a:spcPts val="0"/>
                        </a:spcAft>
                      </a:pPr>
                      <a:r>
                        <a:rPr lang="en-GB" sz="1600" dirty="0" smtClean="0">
                          <a:effectLst/>
                        </a:rPr>
                        <a:t>auxiliary/admin/</a:t>
                      </a:r>
                      <a:r>
                        <a:rPr lang="en-GB" sz="1600" dirty="0" err="1" smtClean="0">
                          <a:effectLst/>
                        </a:rPr>
                        <a:t>mysql</a:t>
                      </a:r>
                      <a:r>
                        <a:rPr lang="en-GB" sz="1600" dirty="0" smtClean="0">
                          <a:effectLst/>
                        </a:rPr>
                        <a:t>/</a:t>
                      </a:r>
                      <a:r>
                        <a:rPr lang="en-GB" sz="1600" dirty="0" err="1" smtClean="0">
                          <a:effectLst/>
                        </a:rPr>
                        <a:t>mysql_sql</a:t>
                      </a:r>
                      <a:r>
                        <a:rPr lang="en-GB" sz="1600" dirty="0" smtClean="0">
                          <a:effectLst/>
                        </a:rPr>
                        <a:t> </a:t>
                      </a:r>
                      <a:r>
                        <a:rPr lang="en-GB" sz="1600" dirty="0">
                          <a:effectLst/>
                        </a:rPr>
                        <a:t>(for weak creds)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7744433"/>
                  </a:ext>
                </a:extLst>
              </a:tr>
              <a:tr h="1361927">
                <a:tc>
                  <a:txBody>
                    <a:bodyPr/>
                    <a:lstStyle/>
                    <a:p>
                      <a:pPr algn="ctr">
                        <a:lnSpc>
                          <a:spcPct val="107000"/>
                        </a:lnSpc>
                        <a:spcAft>
                          <a:spcPts val="0"/>
                        </a:spcAft>
                      </a:pPr>
                      <a:endParaRPr lang="en-GB" sz="1600" dirty="0" smtClean="0">
                        <a:effectLst/>
                      </a:endParaRPr>
                    </a:p>
                    <a:p>
                      <a:pPr algn="ctr">
                        <a:lnSpc>
                          <a:spcPct val="107000"/>
                        </a:lnSpc>
                        <a:spcAft>
                          <a:spcPts val="0"/>
                        </a:spcAft>
                      </a:pPr>
                      <a:endParaRPr lang="en-GB" sz="1600" dirty="0" smtClean="0">
                        <a:effectLst/>
                      </a:endParaRPr>
                    </a:p>
                    <a:p>
                      <a:pPr algn="ctr">
                        <a:lnSpc>
                          <a:spcPct val="107000"/>
                        </a:lnSpc>
                        <a:spcAft>
                          <a:spcPts val="0"/>
                        </a:spcAft>
                      </a:pPr>
                      <a:endParaRPr lang="en-GB" sz="1600" dirty="0" smtClean="0">
                        <a:effectLst/>
                      </a:endParaRPr>
                    </a:p>
                    <a:p>
                      <a:pPr algn="ctr">
                        <a:lnSpc>
                          <a:spcPct val="107000"/>
                        </a:lnSpc>
                        <a:spcAft>
                          <a:spcPts val="0"/>
                        </a:spcAft>
                      </a:pPr>
                      <a:r>
                        <a:rPr lang="en-GB" sz="1600" dirty="0" smtClean="0">
                          <a:effectLst/>
                        </a:rPr>
                        <a:t>8180</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GB" sz="1600" dirty="0">
                          <a:effectLst/>
                        </a:rPr>
                        <a:t>http</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r>
                        <a:rPr lang="en-GB" sz="1600" dirty="0">
                          <a:effectLst/>
                        </a:rPr>
                        <a:t> Apache Tomcat/Coyote JSP engine 1.1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spcAft>
                          <a:spcPts val="0"/>
                        </a:spcAft>
                      </a:pPr>
                      <a:endParaRPr lang="en-GB" sz="1600" dirty="0" smtClean="0">
                        <a:effectLst/>
                      </a:endParaRPr>
                    </a:p>
                    <a:p>
                      <a:pPr algn="l">
                        <a:lnSpc>
                          <a:spcPct val="107000"/>
                        </a:lnSpc>
                        <a:spcAft>
                          <a:spcPts val="0"/>
                        </a:spcAft>
                      </a:pPr>
                      <a:endParaRPr lang="en-GB" sz="1600" dirty="0" smtClean="0">
                        <a:effectLst/>
                      </a:endParaRPr>
                    </a:p>
                    <a:p>
                      <a:pPr algn="l">
                        <a:lnSpc>
                          <a:spcPct val="107000"/>
                        </a:lnSpc>
                        <a:spcAft>
                          <a:spcPts val="0"/>
                        </a:spcAft>
                      </a:pPr>
                      <a:endParaRPr lang="en-GB" sz="1600" dirty="0" smtClean="0">
                        <a:effectLst/>
                      </a:endParaRPr>
                    </a:p>
                    <a:p>
                      <a:pPr algn="l">
                        <a:lnSpc>
                          <a:spcPct val="107000"/>
                        </a:lnSpc>
                        <a:spcAft>
                          <a:spcPts val="0"/>
                        </a:spcAft>
                      </a:pPr>
                      <a:endParaRPr lang="en-GB" sz="1600" dirty="0" smtClean="0">
                        <a:effectLst/>
                      </a:endParaRPr>
                    </a:p>
                    <a:p>
                      <a:pPr algn="l">
                        <a:lnSpc>
                          <a:spcPct val="107000"/>
                        </a:lnSpc>
                        <a:spcAft>
                          <a:spcPts val="0"/>
                        </a:spcAft>
                      </a:pPr>
                      <a:r>
                        <a:rPr lang="en-GB" sz="1600" dirty="0" smtClean="0">
                          <a:effectLst/>
                        </a:rPr>
                        <a:t>exploit/multi/http/</a:t>
                      </a:r>
                      <a:r>
                        <a:rPr lang="en-GB" sz="1600" dirty="0" err="1" smtClean="0">
                          <a:effectLst/>
                        </a:rPr>
                        <a:t>tomcat_mgr_upload</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9412999"/>
                  </a:ext>
                </a:extLst>
              </a:tr>
            </a:tbl>
          </a:graphicData>
        </a:graphic>
      </p:graphicFrame>
    </p:spTree>
    <p:extLst>
      <p:ext uri="{BB962C8B-B14F-4D97-AF65-F5344CB8AC3E}">
        <p14:creationId xmlns:p14="http://schemas.microsoft.com/office/powerpoint/2010/main" val="3883323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804"/>
            <a:ext cx="12377394" cy="914400"/>
          </a:xfrm>
        </p:spPr>
        <p:txBody>
          <a:bodyPr>
            <a:normAutofit/>
          </a:bodyPr>
          <a:lstStyle/>
          <a:p>
            <a:pPr algn="ctr"/>
            <a:r>
              <a:rPr lang="en-GB" dirty="0">
                <a:solidFill>
                  <a:srgbClr val="00B0F0"/>
                </a:solidFill>
              </a:rPr>
              <a:t>Running command to </a:t>
            </a:r>
            <a:r>
              <a:rPr lang="en-GB" dirty="0" smtClean="0">
                <a:solidFill>
                  <a:srgbClr val="00B0F0"/>
                </a:solidFill>
              </a:rPr>
              <a:t>check status</a:t>
            </a:r>
            <a:endParaRPr lang="en-GB" dirty="0">
              <a:solidFill>
                <a:srgbClr val="00B0F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7205"/>
            <a:ext cx="12192000" cy="5660795"/>
          </a:xfrm>
        </p:spPr>
      </p:pic>
    </p:spTree>
    <p:extLst>
      <p:ext uri="{BB962C8B-B14F-4D97-AF65-F5344CB8AC3E}">
        <p14:creationId xmlns:p14="http://schemas.microsoft.com/office/powerpoint/2010/main" val="3313172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7964"/>
            <a:ext cx="12192000" cy="1234910"/>
          </a:xfrm>
        </p:spPr>
        <p:txBody>
          <a:bodyPr/>
          <a:lstStyle/>
          <a:p>
            <a:pPr algn="ctr"/>
            <a:r>
              <a:rPr lang="en-GB" dirty="0" smtClean="0"/>
              <a:t>Command for changing prompt to msf6</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68924"/>
            <a:ext cx="12191999" cy="5689076"/>
          </a:xfrm>
        </p:spPr>
      </p:pic>
    </p:spTree>
    <p:extLst>
      <p:ext uri="{BB962C8B-B14F-4D97-AF65-F5344CB8AC3E}">
        <p14:creationId xmlns:p14="http://schemas.microsoft.com/office/powerpoint/2010/main" val="14193549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4248"/>
            <a:ext cx="12191999" cy="879835"/>
          </a:xfrm>
        </p:spPr>
        <p:txBody>
          <a:bodyPr/>
          <a:lstStyle/>
          <a:p>
            <a:pPr algn="ctr"/>
            <a:r>
              <a:rPr lang="en-GB" dirty="0" smtClean="0"/>
              <a:t>Screenshot exploiting vulnerabilities on port 21</a:t>
            </a:r>
            <a:endParaRPr lang="en-GB" dirty="0"/>
          </a:p>
        </p:txBody>
      </p:sp>
      <p:pic>
        <p:nvPicPr>
          <p:cNvPr id="4" name="Content Placeholder 3"/>
          <p:cNvPicPr>
            <a:picLocks noGrp="1"/>
          </p:cNvPicPr>
          <p:nvPr>
            <p:ph idx="1"/>
          </p:nvPr>
        </p:nvPicPr>
        <p:blipFill>
          <a:blip r:embed="rId2"/>
          <a:stretch>
            <a:fillRect/>
          </a:stretch>
        </p:blipFill>
        <p:spPr>
          <a:xfrm>
            <a:off x="0" y="1225485"/>
            <a:ext cx="12192000" cy="5632515"/>
          </a:xfrm>
          <a:prstGeom prst="rect">
            <a:avLst/>
          </a:prstGeom>
        </p:spPr>
      </p:pic>
    </p:spTree>
    <p:extLst>
      <p:ext uri="{BB962C8B-B14F-4D97-AF65-F5344CB8AC3E}">
        <p14:creationId xmlns:p14="http://schemas.microsoft.com/office/powerpoint/2010/main" val="39038319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2804"/>
            <a:ext cx="12038028" cy="1055803"/>
          </a:xfrm>
        </p:spPr>
        <p:txBody>
          <a:bodyPr>
            <a:normAutofit fontScale="90000"/>
          </a:bodyPr>
          <a:lstStyle/>
          <a:p>
            <a:pPr algn="ctr"/>
            <a:r>
              <a:rPr lang="en-GB" dirty="0" smtClean="0"/>
              <a:t>Gathering basic system info to prove system access using </a:t>
            </a:r>
            <a:r>
              <a:rPr lang="en-GB" dirty="0" err="1" smtClean="0"/>
              <a:t>Whoami</a:t>
            </a:r>
            <a:r>
              <a:rPr lang="en-GB" dirty="0" smtClean="0"/>
              <a:t> command.</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7971"/>
            <a:ext cx="12191999" cy="5260157"/>
          </a:xfrm>
        </p:spPr>
      </p:pic>
    </p:spTree>
    <p:extLst>
      <p:ext uri="{BB962C8B-B14F-4D97-AF65-F5344CB8AC3E}">
        <p14:creationId xmlns:p14="http://schemas.microsoft.com/office/powerpoint/2010/main" val="34473957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58220"/>
            <a:ext cx="12191998" cy="1018093"/>
          </a:xfrm>
        </p:spPr>
        <p:txBody>
          <a:bodyPr>
            <a:noAutofit/>
          </a:bodyPr>
          <a:lstStyle/>
          <a:p>
            <a:r>
              <a:rPr lang="en-GB" sz="3200" dirty="0"/>
              <a:t>Gathering basic system info to prove system access using </a:t>
            </a:r>
            <a:r>
              <a:rPr lang="en-GB" sz="3200" dirty="0" smtClean="0"/>
              <a:t/>
            </a:r>
            <a:br>
              <a:rPr lang="en-GB" sz="3200" dirty="0" smtClean="0"/>
            </a:br>
            <a:r>
              <a:rPr lang="en-GB" sz="3200" dirty="0" err="1" smtClean="0"/>
              <a:t>Whoami</a:t>
            </a:r>
            <a:r>
              <a:rPr lang="en-GB" sz="3200" dirty="0" smtClean="0"/>
              <a:t>, hostname and </a:t>
            </a:r>
            <a:r>
              <a:rPr lang="en-GB" sz="3200" dirty="0" err="1" smtClean="0"/>
              <a:t>ip</a:t>
            </a:r>
            <a:r>
              <a:rPr lang="en-GB" sz="3200" dirty="0" smtClean="0"/>
              <a:t> a commands.</a:t>
            </a:r>
            <a:endParaRPr lang="en-GB"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76313"/>
            <a:ext cx="12191999" cy="5481687"/>
          </a:xfrm>
        </p:spPr>
      </p:pic>
    </p:spTree>
    <p:extLst>
      <p:ext uri="{BB962C8B-B14F-4D97-AF65-F5344CB8AC3E}">
        <p14:creationId xmlns:p14="http://schemas.microsoft.com/office/powerpoint/2010/main" val="936418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3060"/>
            <a:ext cx="12192000" cy="970961"/>
          </a:xfrm>
        </p:spPr>
        <p:txBody>
          <a:bodyPr/>
          <a:lstStyle/>
          <a:p>
            <a:r>
              <a:rPr lang="en-GB" dirty="0" smtClean="0"/>
              <a:t>               Running exploit command </a:t>
            </a:r>
            <a:r>
              <a:rPr lang="en-GB" dirty="0" err="1" smtClean="0"/>
              <a:t>uname</a:t>
            </a:r>
            <a:r>
              <a:rPr lang="en-GB" dirty="0" smtClean="0"/>
              <a:t> -a</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16059"/>
            <a:ext cx="12192000" cy="5641942"/>
          </a:xfrm>
        </p:spPr>
      </p:pic>
    </p:spTree>
    <p:extLst>
      <p:ext uri="{BB962C8B-B14F-4D97-AF65-F5344CB8AC3E}">
        <p14:creationId xmlns:p14="http://schemas.microsoft.com/office/powerpoint/2010/main" val="2707009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1914"/>
            <a:ext cx="12192000" cy="980388"/>
          </a:xfrm>
        </p:spPr>
        <p:txBody>
          <a:bodyPr/>
          <a:lstStyle/>
          <a:p>
            <a:pPr algn="ctr"/>
            <a:r>
              <a:rPr lang="en-GB" sz="3200" dirty="0" smtClean="0"/>
              <a:t>Running command </a:t>
            </a:r>
            <a:r>
              <a:rPr lang="en-GB" sz="3200" dirty="0" err="1" smtClean="0"/>
              <a:t>netstat</a:t>
            </a:r>
            <a:r>
              <a:rPr lang="en-GB" sz="3200" dirty="0" smtClean="0"/>
              <a:t> –an showing connection</a:t>
            </a:r>
            <a:endParaRPr lang="en-GB"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2302"/>
            <a:ext cx="12191999" cy="5415697"/>
          </a:xfrm>
        </p:spPr>
      </p:pic>
    </p:spTree>
    <p:extLst>
      <p:ext uri="{BB962C8B-B14F-4D97-AF65-F5344CB8AC3E}">
        <p14:creationId xmlns:p14="http://schemas.microsoft.com/office/powerpoint/2010/main" val="38001996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6244"/>
            <a:ext cx="12192000" cy="1677970"/>
          </a:xfrm>
        </p:spPr>
        <p:txBody>
          <a:bodyPr/>
          <a:lstStyle/>
          <a:p>
            <a:r>
              <a:rPr lang="en-GB" dirty="0"/>
              <a:t>Running command </a:t>
            </a:r>
            <a:r>
              <a:rPr lang="en-GB" dirty="0" smtClean="0"/>
              <a:t>search Apache Tomcat to exploit port</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21411"/>
            <a:ext cx="12192000" cy="5302578"/>
          </a:xfrm>
        </p:spPr>
      </p:pic>
    </p:spTree>
    <p:extLst>
      <p:ext uri="{BB962C8B-B14F-4D97-AF65-F5344CB8AC3E}">
        <p14:creationId xmlns:p14="http://schemas.microsoft.com/office/powerpoint/2010/main" val="2783793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122"/>
            <a:ext cx="12191999" cy="1366886"/>
          </a:xfrm>
        </p:spPr>
        <p:txBody>
          <a:bodyPr>
            <a:normAutofit fontScale="90000"/>
          </a:bodyPr>
          <a:lstStyle/>
          <a:p>
            <a:r>
              <a:rPr lang="en-GB" sz="2700" dirty="0" smtClean="0"/>
              <a:t>Screenshot showing exploit has been set; </a:t>
            </a:r>
            <a:br>
              <a:rPr lang="en-GB" sz="2700" dirty="0" smtClean="0"/>
            </a:br>
            <a:r>
              <a:rPr lang="en-GB" sz="2700" dirty="0" smtClean="0"/>
              <a:t>From </a:t>
            </a:r>
            <a:r>
              <a:rPr lang="en-GB" sz="2700" dirty="0"/>
              <a:t>this point it is possible to exploit the system through downloading </a:t>
            </a:r>
            <a:r>
              <a:rPr lang="en-GB" sz="2700" dirty="0" smtClean="0"/>
              <a:t/>
            </a:r>
            <a:br>
              <a:rPr lang="en-GB" sz="2700" dirty="0" smtClean="0"/>
            </a:br>
            <a:r>
              <a:rPr lang="en-GB" sz="2700" dirty="0" smtClean="0"/>
              <a:t>or </a:t>
            </a:r>
            <a:r>
              <a:rPr lang="en-GB" sz="2700" dirty="0"/>
              <a:t>viewing confidential files or even upload a virus.</a:t>
            </a:r>
            <a:r>
              <a:rPr lang="en-GB" dirty="0"/>
              <a:t/>
            </a:r>
            <a:br>
              <a:rPr lang="en-GB" dirty="0"/>
            </a:b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80008"/>
            <a:ext cx="12191999" cy="5377992"/>
          </a:xfrm>
        </p:spPr>
      </p:pic>
    </p:spTree>
    <p:extLst>
      <p:ext uri="{BB962C8B-B14F-4D97-AF65-F5344CB8AC3E}">
        <p14:creationId xmlns:p14="http://schemas.microsoft.com/office/powerpoint/2010/main" val="593133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113"/>
            <a:ext cx="12191998" cy="1002384"/>
          </a:xfrm>
        </p:spPr>
        <p:txBody>
          <a:bodyPr>
            <a:normAutofit fontScale="90000"/>
          </a:bodyPr>
          <a:lstStyle/>
          <a:p>
            <a:pPr algn="ctr"/>
            <a:r>
              <a:rPr lang="en-GB" sz="6000" dirty="0"/>
              <a:t>Assessment Overview</a:t>
            </a:r>
          </a:p>
        </p:txBody>
      </p:sp>
      <p:sp>
        <p:nvSpPr>
          <p:cNvPr id="3" name="Content Placeholder 2"/>
          <p:cNvSpPr>
            <a:spLocks noGrp="1"/>
          </p:cNvSpPr>
          <p:nvPr>
            <p:ph idx="1"/>
          </p:nvPr>
        </p:nvSpPr>
        <p:spPr>
          <a:xfrm>
            <a:off x="0" y="1159498"/>
            <a:ext cx="12191999" cy="5698502"/>
          </a:xfrm>
        </p:spPr>
        <p:txBody>
          <a:bodyPr>
            <a:normAutofit/>
          </a:bodyPr>
          <a:lstStyle/>
          <a:p>
            <a:r>
              <a:rPr lang="en-GB" dirty="0" smtClean="0"/>
              <a:t>From September 15</a:t>
            </a:r>
            <a:r>
              <a:rPr lang="en-GB" baseline="30000" dirty="0" smtClean="0"/>
              <a:t>th</a:t>
            </a:r>
            <a:r>
              <a:rPr lang="en-GB" dirty="0"/>
              <a:t> </a:t>
            </a:r>
            <a:r>
              <a:rPr lang="en-GB" dirty="0" smtClean="0"/>
              <a:t>to 22</a:t>
            </a:r>
            <a:r>
              <a:rPr lang="en-GB" baseline="30000" dirty="0" smtClean="0"/>
              <a:t>nd</a:t>
            </a:r>
            <a:r>
              <a:rPr lang="en-GB" dirty="0" smtClean="0"/>
              <a:t> 2025, </a:t>
            </a:r>
            <a:r>
              <a:rPr lang="en-GB" dirty="0" smtClean="0"/>
              <a:t>Nova Ltd </a:t>
            </a:r>
            <a:r>
              <a:rPr lang="en-GB" dirty="0"/>
              <a:t>engaged </a:t>
            </a:r>
            <a:r>
              <a:rPr lang="en-GB" dirty="0" smtClean="0"/>
              <a:t>Alfa Tech IS Audit team </a:t>
            </a:r>
            <a:r>
              <a:rPr lang="en-GB" dirty="0"/>
              <a:t>to evaluate the security posture of its infrastructure compared to current industry best practices that included an internal network penetration test. All testing performed is based on the NIST SP 800-115 Technical Guide to Information Security Testing and Assessment, OWASP Testing Guide (v4), and customized testing frameworks. </a:t>
            </a:r>
            <a:endParaRPr lang="en-GB" dirty="0" smtClean="0"/>
          </a:p>
          <a:p>
            <a:pPr marL="0" indent="0">
              <a:buNone/>
            </a:pPr>
            <a:endParaRPr lang="en-GB" dirty="0" smtClean="0"/>
          </a:p>
          <a:p>
            <a:pPr marL="0" indent="0">
              <a:buNone/>
            </a:pPr>
            <a:r>
              <a:rPr lang="en-GB" sz="2400" b="1" dirty="0" smtClean="0"/>
              <a:t>    Phases </a:t>
            </a:r>
            <a:r>
              <a:rPr lang="en-GB" sz="2400" b="1" dirty="0"/>
              <a:t>of penetration testing activities include the following: </a:t>
            </a:r>
            <a:endParaRPr lang="en-GB" sz="2400" b="1" dirty="0" smtClean="0"/>
          </a:p>
          <a:p>
            <a:r>
              <a:rPr lang="en-GB" b="1" dirty="0"/>
              <a:t>Phase 1: Network </a:t>
            </a:r>
            <a:r>
              <a:rPr lang="en-GB" b="1" dirty="0" smtClean="0"/>
              <a:t>Reconnaissance:</a:t>
            </a:r>
            <a:r>
              <a:rPr lang="en-GB" dirty="0"/>
              <a:t> </a:t>
            </a:r>
            <a:r>
              <a:rPr lang="en-GB" b="1" dirty="0" smtClean="0"/>
              <a:t>Step </a:t>
            </a:r>
            <a:r>
              <a:rPr lang="en-GB" b="1" dirty="0"/>
              <a:t>1: Port Scan</a:t>
            </a:r>
            <a:r>
              <a:rPr lang="en-GB" b="1" dirty="0" smtClean="0"/>
              <a:t>;</a:t>
            </a:r>
          </a:p>
          <a:p>
            <a:r>
              <a:rPr lang="en-GB" b="1" dirty="0"/>
              <a:t>Phase 2: Vulnerability Scanning:</a:t>
            </a:r>
            <a:r>
              <a:rPr lang="en-GB" dirty="0"/>
              <a:t> Identified potential vulnerabilities on discovered services by using </a:t>
            </a:r>
            <a:r>
              <a:rPr lang="en-GB" dirty="0" err="1"/>
              <a:t>Nmap</a:t>
            </a:r>
            <a:r>
              <a:rPr lang="en-GB" dirty="0"/>
              <a:t> NSE scripts, i.e. </a:t>
            </a:r>
            <a:r>
              <a:rPr lang="en-GB" dirty="0" err="1"/>
              <a:t>nmap</a:t>
            </a:r>
            <a:r>
              <a:rPr lang="en-GB" dirty="0"/>
              <a:t> --script </a:t>
            </a:r>
            <a:r>
              <a:rPr lang="en-GB" dirty="0" err="1"/>
              <a:t>vuln</a:t>
            </a:r>
            <a:r>
              <a:rPr lang="en-GB" dirty="0"/>
              <a:t> </a:t>
            </a:r>
            <a:r>
              <a:rPr lang="en-GB" dirty="0" smtClean="0"/>
              <a:t>192.168.40.4</a:t>
            </a:r>
          </a:p>
          <a:p>
            <a:r>
              <a:rPr lang="en-GB" b="1" dirty="0"/>
              <a:t>Phase 3: Exploitation:</a:t>
            </a:r>
            <a:r>
              <a:rPr lang="en-GB" dirty="0"/>
              <a:t> Exploit 4 known vulnerabilities and gain shells, Project Workflow Common </a:t>
            </a:r>
            <a:r>
              <a:rPr lang="en-GB" dirty="0" err="1"/>
              <a:t>Metasploitable</a:t>
            </a:r>
            <a:r>
              <a:rPr lang="en-GB" dirty="0"/>
              <a:t> 2 Exploits</a:t>
            </a:r>
            <a:r>
              <a:rPr lang="en-GB" dirty="0" smtClean="0"/>
              <a:t>:</a:t>
            </a:r>
          </a:p>
          <a:p>
            <a:r>
              <a:rPr lang="en-GB" b="1" dirty="0"/>
              <a:t>Phase 4: Post Exploitation: </a:t>
            </a:r>
            <a:r>
              <a:rPr lang="en-GB" dirty="0"/>
              <a:t>Gathering basic system info and prove system access</a:t>
            </a:r>
            <a:r>
              <a:rPr lang="en-GB" dirty="0" smtClean="0"/>
              <a:t>.</a:t>
            </a:r>
          </a:p>
          <a:p>
            <a:r>
              <a:rPr lang="en-GB" b="1" dirty="0" smtClean="0"/>
              <a:t>Phase 5: Technical report</a:t>
            </a:r>
            <a:r>
              <a:rPr lang="en-GB" dirty="0" smtClean="0"/>
              <a:t>: Testing Summary, Recommendations and Conclusion </a:t>
            </a:r>
            <a:endParaRPr lang="en-GB" dirty="0"/>
          </a:p>
          <a:p>
            <a:pPr marL="0" indent="0">
              <a:buNone/>
            </a:pPr>
            <a:endParaRPr lang="en-GB" dirty="0"/>
          </a:p>
          <a:p>
            <a:endParaRPr lang="en-GB" dirty="0"/>
          </a:p>
          <a:p>
            <a:endParaRPr lang="en-GB" dirty="0"/>
          </a:p>
          <a:p>
            <a:endParaRPr lang="en-GB" dirty="0" smtClean="0"/>
          </a:p>
        </p:txBody>
      </p:sp>
    </p:spTree>
    <p:extLst>
      <p:ext uri="{BB962C8B-B14F-4D97-AF65-F5344CB8AC3E}">
        <p14:creationId xmlns:p14="http://schemas.microsoft.com/office/powerpoint/2010/main" val="2547335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413"/>
            <a:ext cx="12192000" cy="1131217"/>
          </a:xfrm>
        </p:spPr>
        <p:txBody>
          <a:bodyPr>
            <a:normAutofit fontScale="90000"/>
          </a:bodyPr>
          <a:lstStyle/>
          <a:p>
            <a:r>
              <a:rPr lang="en-GB" dirty="0" smtClean="0">
                <a:solidFill>
                  <a:srgbClr val="00B0F0"/>
                </a:solidFill>
              </a:rPr>
              <a:t>Using command Search Samba to exploit </a:t>
            </a:r>
            <a:br>
              <a:rPr lang="en-GB" dirty="0" smtClean="0">
                <a:solidFill>
                  <a:srgbClr val="00B0F0"/>
                </a:solidFill>
              </a:rPr>
            </a:br>
            <a:r>
              <a:rPr lang="en-GB" dirty="0" smtClean="0">
                <a:solidFill>
                  <a:srgbClr val="00B0F0"/>
                </a:solidFill>
              </a:rPr>
              <a:t>vulnerability on port 139 showing no result</a:t>
            </a:r>
            <a:endParaRPr lang="en-GB" dirty="0">
              <a:solidFill>
                <a:srgbClr val="00B0F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95167"/>
            <a:ext cx="12192000" cy="5462832"/>
          </a:xfrm>
        </p:spPr>
      </p:pic>
    </p:spTree>
    <p:extLst>
      <p:ext uri="{BB962C8B-B14F-4D97-AF65-F5344CB8AC3E}">
        <p14:creationId xmlns:p14="http://schemas.microsoft.com/office/powerpoint/2010/main" val="23040151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36569"/>
          </a:xfrm>
        </p:spPr>
        <p:txBody>
          <a:bodyPr/>
          <a:lstStyle/>
          <a:p>
            <a:r>
              <a:rPr lang="en-GB" dirty="0"/>
              <a:t>Using command Search </a:t>
            </a:r>
            <a:r>
              <a:rPr lang="en-GB" dirty="0" smtClean="0"/>
              <a:t>MySQL </a:t>
            </a:r>
            <a:r>
              <a:rPr lang="en-GB" dirty="0"/>
              <a:t>to exploit </a:t>
            </a:r>
            <a:br>
              <a:rPr lang="en-GB" dirty="0"/>
            </a:br>
            <a:r>
              <a:rPr lang="en-GB" dirty="0"/>
              <a:t>vulnerability on port </a:t>
            </a:r>
            <a:r>
              <a:rPr lang="en-GB" dirty="0" smtClean="0"/>
              <a:t>3306 </a:t>
            </a:r>
            <a:r>
              <a:rPr lang="en-GB" dirty="0"/>
              <a:t>showing </a:t>
            </a:r>
            <a:r>
              <a:rPr lang="en-GB" dirty="0" smtClean="0"/>
              <a:t>result</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57460"/>
            <a:ext cx="12191999" cy="5500540"/>
          </a:xfrm>
        </p:spPr>
      </p:pic>
    </p:spTree>
    <p:extLst>
      <p:ext uri="{BB962C8B-B14F-4D97-AF65-F5344CB8AC3E}">
        <p14:creationId xmlns:p14="http://schemas.microsoft.com/office/powerpoint/2010/main" val="1496678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1" cy="1376313"/>
          </a:xfrm>
        </p:spPr>
        <p:txBody>
          <a:bodyPr/>
          <a:lstStyle/>
          <a:p>
            <a:r>
              <a:rPr lang="en-GB" dirty="0" smtClean="0"/>
              <a:t>Screenshot showing exploit on port 3306; MySQL</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451728"/>
            <a:ext cx="12122871" cy="5406272"/>
          </a:xfrm>
        </p:spPr>
      </p:pic>
    </p:spTree>
    <p:extLst>
      <p:ext uri="{BB962C8B-B14F-4D97-AF65-F5344CB8AC3E}">
        <p14:creationId xmlns:p14="http://schemas.microsoft.com/office/powerpoint/2010/main" val="1180415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267"/>
            <a:ext cx="12192000" cy="867267"/>
          </a:xfrm>
        </p:spPr>
        <p:txBody>
          <a:bodyPr/>
          <a:lstStyle/>
          <a:p>
            <a:pPr algn="ctr"/>
            <a:r>
              <a:rPr lang="en-GB" dirty="0" smtClean="0"/>
              <a:t>Running exploit command</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803"/>
            <a:ext cx="12192000" cy="5802198"/>
          </a:xfrm>
        </p:spPr>
      </p:pic>
    </p:spTree>
    <p:extLst>
      <p:ext uri="{BB962C8B-B14F-4D97-AF65-F5344CB8AC3E}">
        <p14:creationId xmlns:p14="http://schemas.microsoft.com/office/powerpoint/2010/main" val="14948905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134"/>
            <a:ext cx="12192000" cy="1058944"/>
          </a:xfrm>
        </p:spPr>
        <p:txBody>
          <a:bodyPr/>
          <a:lstStyle/>
          <a:p>
            <a:pPr algn="ctr"/>
            <a:r>
              <a:rPr lang="en-GB" dirty="0" smtClean="0"/>
              <a:t>Access has been granted to the system</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06078"/>
            <a:ext cx="12192000" cy="5751922"/>
          </a:xfrm>
        </p:spPr>
      </p:pic>
    </p:spTree>
    <p:extLst>
      <p:ext uri="{BB962C8B-B14F-4D97-AF65-F5344CB8AC3E}">
        <p14:creationId xmlns:p14="http://schemas.microsoft.com/office/powerpoint/2010/main" val="4154453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545997"/>
          </a:xfrm>
        </p:spPr>
        <p:txBody>
          <a:bodyPr>
            <a:normAutofit fontScale="90000"/>
          </a:bodyPr>
          <a:lstStyle/>
          <a:p>
            <a:r>
              <a:rPr lang="en-GB" b="1" dirty="0">
                <a:solidFill>
                  <a:srgbClr val="FF0000"/>
                </a:solidFill>
              </a:rPr>
              <a:t>Phase 4: Post Exploitation:</a:t>
            </a:r>
            <a:r>
              <a:rPr lang="en-GB" sz="3600" b="1" dirty="0">
                <a:solidFill>
                  <a:srgbClr val="FF0000"/>
                </a:solidFill>
              </a:rPr>
              <a:t> </a:t>
            </a:r>
            <a:r>
              <a:rPr lang="en-GB" sz="3600" dirty="0">
                <a:solidFill>
                  <a:srgbClr val="FF0000"/>
                </a:solidFill>
              </a:rPr>
              <a:t>Gathering basic system info and prove system </a:t>
            </a:r>
            <a:r>
              <a:rPr lang="en-GB" sz="3600" dirty="0" smtClean="0">
                <a:solidFill>
                  <a:srgbClr val="FF0000"/>
                </a:solidFill>
              </a:rPr>
              <a:t>access. Running </a:t>
            </a:r>
            <a:r>
              <a:rPr lang="en-GB" sz="3600" dirty="0" err="1" smtClean="0">
                <a:solidFill>
                  <a:srgbClr val="FF0000"/>
                </a:solidFill>
              </a:rPr>
              <a:t>nmap</a:t>
            </a:r>
            <a:r>
              <a:rPr lang="en-GB" sz="3600" dirty="0" smtClean="0">
                <a:solidFill>
                  <a:srgbClr val="FF0000"/>
                </a:solidFill>
              </a:rPr>
              <a:t> scan to search </a:t>
            </a:r>
            <a:br>
              <a:rPr lang="en-GB" sz="3600" dirty="0" smtClean="0">
                <a:solidFill>
                  <a:srgbClr val="FF0000"/>
                </a:solidFill>
              </a:rPr>
            </a:br>
            <a:r>
              <a:rPr lang="en-GB" sz="3600" dirty="0" smtClean="0">
                <a:solidFill>
                  <a:srgbClr val="FF0000"/>
                </a:solidFill>
              </a:rPr>
              <a:t>for vulnerability on port 80</a:t>
            </a:r>
            <a:endParaRPr lang="en-GB" sz="3600"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06252"/>
            <a:ext cx="12192000" cy="5151748"/>
          </a:xfrm>
        </p:spPr>
      </p:pic>
    </p:spTree>
    <p:extLst>
      <p:ext uri="{BB962C8B-B14F-4D97-AF65-F5344CB8AC3E}">
        <p14:creationId xmlns:p14="http://schemas.microsoft.com/office/powerpoint/2010/main" val="23731666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25484"/>
          </a:xfrm>
        </p:spPr>
        <p:txBody>
          <a:bodyPr/>
          <a:lstStyle/>
          <a:p>
            <a:r>
              <a:rPr lang="en-GB" dirty="0" smtClean="0"/>
              <a:t>Port 80 scanned and discovered to be open</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25484"/>
            <a:ext cx="12192000" cy="5632515"/>
          </a:xfrm>
        </p:spPr>
      </p:pic>
    </p:spTree>
    <p:extLst>
      <p:ext uri="{BB962C8B-B14F-4D97-AF65-F5344CB8AC3E}">
        <p14:creationId xmlns:p14="http://schemas.microsoft.com/office/powerpoint/2010/main" val="15092628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57839"/>
          </a:xfrm>
        </p:spPr>
        <p:txBody>
          <a:bodyPr/>
          <a:lstStyle/>
          <a:p>
            <a:pPr algn="ctr"/>
            <a:r>
              <a:rPr lang="en-GB" dirty="0" smtClean="0"/>
              <a:t>Use 0 to exploit</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57839"/>
            <a:ext cx="12192000" cy="5887039"/>
          </a:xfrm>
        </p:spPr>
      </p:pic>
    </p:spTree>
    <p:extLst>
      <p:ext uri="{BB962C8B-B14F-4D97-AF65-F5344CB8AC3E}">
        <p14:creationId xmlns:p14="http://schemas.microsoft.com/office/powerpoint/2010/main" val="30968225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67266"/>
          </a:xfrm>
        </p:spPr>
        <p:txBody>
          <a:bodyPr/>
          <a:lstStyle/>
          <a:p>
            <a:pPr algn="ctr"/>
            <a:r>
              <a:rPr lang="en-GB" dirty="0" smtClean="0"/>
              <a:t>Showing what PHP is running</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54144"/>
            <a:ext cx="12192000" cy="6103856"/>
          </a:xfrm>
        </p:spPr>
      </p:pic>
    </p:spTree>
    <p:extLst>
      <p:ext uri="{BB962C8B-B14F-4D97-AF65-F5344CB8AC3E}">
        <p14:creationId xmlns:p14="http://schemas.microsoft.com/office/powerpoint/2010/main" val="1577303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18095"/>
          </a:xfrm>
        </p:spPr>
        <p:txBody>
          <a:bodyPr/>
          <a:lstStyle/>
          <a:p>
            <a:pPr algn="ctr"/>
            <a:r>
              <a:rPr lang="en-GB" dirty="0" smtClean="0"/>
              <a:t>Screenshot showing Ubuntu version</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18095"/>
            <a:ext cx="12192000" cy="5839905"/>
          </a:xfrm>
        </p:spPr>
      </p:pic>
    </p:spTree>
    <p:extLst>
      <p:ext uri="{BB962C8B-B14F-4D97-AF65-F5344CB8AC3E}">
        <p14:creationId xmlns:p14="http://schemas.microsoft.com/office/powerpoint/2010/main" val="1135361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48" y="282805"/>
            <a:ext cx="11783506" cy="961534"/>
          </a:xfrm>
        </p:spPr>
        <p:txBody>
          <a:bodyPr>
            <a:normAutofit fontScale="90000"/>
          </a:bodyPr>
          <a:lstStyle/>
          <a:p>
            <a:pPr algn="ctr"/>
            <a:r>
              <a:rPr lang="en-GB" sz="6000" dirty="0" smtClean="0"/>
              <a:t>Scope</a:t>
            </a:r>
            <a:endParaRPr lang="en-GB" sz="6000" dirty="0"/>
          </a:p>
        </p:txBody>
      </p:sp>
      <p:sp>
        <p:nvSpPr>
          <p:cNvPr id="3" name="Content Placeholder 2"/>
          <p:cNvSpPr>
            <a:spLocks noGrp="1"/>
          </p:cNvSpPr>
          <p:nvPr>
            <p:ph idx="1"/>
          </p:nvPr>
        </p:nvSpPr>
        <p:spPr>
          <a:xfrm>
            <a:off x="0" y="1244340"/>
            <a:ext cx="12009748" cy="4637986"/>
          </a:xfrm>
        </p:spPr>
        <p:txBody>
          <a:bodyPr>
            <a:normAutofit fontScale="92500" lnSpcReduction="20000"/>
          </a:bodyPr>
          <a:lstStyle/>
          <a:p>
            <a:r>
              <a:rPr lang="en-GB" sz="2400" b="1" dirty="0"/>
              <a:t> </a:t>
            </a:r>
            <a:r>
              <a:rPr lang="en-GB" sz="3200" dirty="0" smtClean="0"/>
              <a:t>Target </a:t>
            </a:r>
            <a:r>
              <a:rPr lang="en-GB" sz="3200" dirty="0"/>
              <a:t>Machine: One internally </a:t>
            </a:r>
            <a:r>
              <a:rPr lang="en-GB" sz="3200" dirty="0" smtClean="0"/>
              <a:t>hosted system (</a:t>
            </a:r>
            <a:r>
              <a:rPr lang="en-GB" sz="3200" dirty="0" err="1" smtClean="0"/>
              <a:t>Metasploitable</a:t>
            </a:r>
            <a:r>
              <a:rPr lang="en-GB" sz="3200" dirty="0" smtClean="0"/>
              <a:t> </a:t>
            </a:r>
            <a:r>
              <a:rPr lang="en-GB" sz="3200" dirty="0"/>
              <a:t>VM</a:t>
            </a:r>
            <a:r>
              <a:rPr lang="en-GB" sz="3200" dirty="0" smtClean="0"/>
              <a:t>).</a:t>
            </a:r>
          </a:p>
          <a:p>
            <a:pPr marL="0" indent="0">
              <a:buNone/>
            </a:pPr>
            <a:r>
              <a:rPr lang="en-GB" dirty="0" smtClean="0"/>
              <a:t> </a:t>
            </a:r>
          </a:p>
          <a:p>
            <a:r>
              <a:rPr lang="en-GB" sz="3200" dirty="0"/>
              <a:t> </a:t>
            </a:r>
            <a:r>
              <a:rPr lang="en-GB" sz="3200" dirty="0" smtClean="0"/>
              <a:t>Testing </a:t>
            </a:r>
            <a:r>
              <a:rPr lang="en-GB" sz="3200" dirty="0"/>
              <a:t>Approach: Grey-box penetration testing (IP address provided). </a:t>
            </a:r>
            <a:endParaRPr lang="en-GB" sz="3200" dirty="0" smtClean="0"/>
          </a:p>
          <a:p>
            <a:pPr marL="0" indent="0">
              <a:buNone/>
            </a:pPr>
            <a:endParaRPr lang="en-GB" sz="3200" dirty="0" smtClean="0"/>
          </a:p>
          <a:p>
            <a:r>
              <a:rPr lang="en-GB" sz="3200" dirty="0"/>
              <a:t> </a:t>
            </a:r>
            <a:r>
              <a:rPr lang="en-GB" sz="3200" dirty="0" smtClean="0"/>
              <a:t>Allowed </a:t>
            </a:r>
            <a:r>
              <a:rPr lang="en-GB" sz="3200" dirty="0"/>
              <a:t>Testing Methods: Network scanning, vulnerability exploitation, post-exploitation </a:t>
            </a:r>
            <a:r>
              <a:rPr lang="en-GB" sz="3200" dirty="0" smtClean="0"/>
              <a:t>analysis</a:t>
            </a:r>
          </a:p>
          <a:p>
            <a:pPr marL="0" indent="0">
              <a:buNone/>
            </a:pPr>
            <a:r>
              <a:rPr lang="en-GB" sz="3200" dirty="0" smtClean="0"/>
              <a:t> </a:t>
            </a:r>
          </a:p>
          <a:p>
            <a:r>
              <a:rPr lang="en-GB" sz="3200" dirty="0"/>
              <a:t> </a:t>
            </a:r>
            <a:r>
              <a:rPr lang="en-GB" sz="3200" dirty="0" smtClean="0"/>
              <a:t>IP ADDRESS: 192.168.40.4</a:t>
            </a:r>
            <a:endParaRPr lang="en-GB" sz="3200" dirty="0"/>
          </a:p>
          <a:p>
            <a:endParaRPr lang="en-GB" dirty="0"/>
          </a:p>
          <a:p>
            <a:endParaRPr lang="en-GB" dirty="0"/>
          </a:p>
          <a:p>
            <a:endParaRPr lang="en-GB" dirty="0" smtClean="0"/>
          </a:p>
        </p:txBody>
      </p:sp>
    </p:spTree>
    <p:extLst>
      <p:ext uri="{BB962C8B-B14F-4D97-AF65-F5344CB8AC3E}">
        <p14:creationId xmlns:p14="http://schemas.microsoft.com/office/powerpoint/2010/main" val="1608820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48412"/>
          </a:xfrm>
        </p:spPr>
        <p:txBody>
          <a:bodyPr/>
          <a:lstStyle/>
          <a:p>
            <a:pPr algn="ctr"/>
            <a:r>
              <a:rPr lang="en-GB" dirty="0" smtClean="0"/>
              <a:t>Info on search </a:t>
            </a:r>
            <a:r>
              <a:rPr lang="en-GB" dirty="0" err="1" smtClean="0"/>
              <a:t>dir</a:t>
            </a:r>
            <a:r>
              <a:rPr lang="en-GB" dirty="0" smtClean="0"/>
              <a:t> list is displayed</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48412"/>
            <a:ext cx="12192000" cy="6009587"/>
          </a:xfrm>
        </p:spPr>
      </p:pic>
    </p:spTree>
    <p:extLst>
      <p:ext uri="{BB962C8B-B14F-4D97-AF65-F5344CB8AC3E}">
        <p14:creationId xmlns:p14="http://schemas.microsoft.com/office/powerpoint/2010/main" val="4872461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42680"/>
          </a:xfrm>
        </p:spPr>
        <p:txBody>
          <a:bodyPr>
            <a:normAutofit fontScale="90000"/>
          </a:bodyPr>
          <a:lstStyle/>
          <a:p>
            <a:pPr algn="ctr"/>
            <a:r>
              <a:rPr lang="en-GB" dirty="0" smtClean="0"/>
              <a:t>Run command search </a:t>
            </a:r>
            <a:r>
              <a:rPr lang="en-GB" dirty="0" err="1" smtClean="0"/>
              <a:t>dir_scanner</a:t>
            </a:r>
            <a:r>
              <a:rPr lang="en-GB" dirty="0" smtClean="0"/>
              <a:t> to find </a:t>
            </a:r>
            <a:br>
              <a:rPr lang="en-GB" dirty="0" smtClean="0"/>
            </a:br>
            <a:r>
              <a:rPr lang="en-GB" dirty="0" smtClean="0"/>
              <a:t>HTTP vulnerability</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00898"/>
            <a:ext cx="12192000" cy="5557101"/>
          </a:xfrm>
        </p:spPr>
      </p:pic>
    </p:spTree>
    <p:extLst>
      <p:ext uri="{BB962C8B-B14F-4D97-AF65-F5344CB8AC3E}">
        <p14:creationId xmlns:p14="http://schemas.microsoft.com/office/powerpoint/2010/main" val="929415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07010"/>
          </a:xfrm>
        </p:spPr>
        <p:txBody>
          <a:bodyPr/>
          <a:lstStyle/>
          <a:p>
            <a:r>
              <a:rPr lang="en-GB" dirty="0" smtClean="0"/>
              <a:t>Screenshots of using 0 and show options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07010"/>
            <a:ext cx="12192000" cy="6150989"/>
          </a:xfrm>
        </p:spPr>
      </p:pic>
    </p:spTree>
    <p:extLst>
      <p:ext uri="{BB962C8B-B14F-4D97-AF65-F5344CB8AC3E}">
        <p14:creationId xmlns:p14="http://schemas.microsoft.com/office/powerpoint/2010/main" val="7437821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688157"/>
          </a:xfrm>
        </p:spPr>
        <p:txBody>
          <a:bodyPr/>
          <a:lstStyle/>
          <a:p>
            <a:pPr algn="ctr"/>
            <a:r>
              <a:rPr lang="en-GB" dirty="0" smtClean="0"/>
              <a:t>Using </a:t>
            </a:r>
            <a:r>
              <a:rPr lang="en-GB" dirty="0" err="1" smtClean="0"/>
              <a:t>rhosts</a:t>
            </a:r>
            <a:r>
              <a:rPr lang="en-GB" dirty="0" smtClean="0"/>
              <a:t> 192.168.40.4</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88158"/>
            <a:ext cx="12191999" cy="6169842"/>
          </a:xfrm>
        </p:spPr>
      </p:pic>
    </p:spTree>
    <p:extLst>
      <p:ext uri="{BB962C8B-B14F-4D97-AF65-F5344CB8AC3E}">
        <p14:creationId xmlns:p14="http://schemas.microsoft.com/office/powerpoint/2010/main" val="31935352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688157"/>
          </a:xfrm>
        </p:spPr>
        <p:txBody>
          <a:bodyPr/>
          <a:lstStyle/>
          <a:p>
            <a:pPr algn="ctr"/>
            <a:r>
              <a:rPr lang="en-GB" dirty="0" smtClean="0"/>
              <a:t>Using </a:t>
            </a:r>
            <a:r>
              <a:rPr lang="en-GB" dirty="0" err="1" smtClean="0"/>
              <a:t>rhosts</a:t>
            </a:r>
            <a:r>
              <a:rPr lang="en-GB" dirty="0" smtClean="0"/>
              <a:t> 192.168.40.4 shows the error codes detected</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48412"/>
            <a:ext cx="12192001" cy="6009588"/>
          </a:xfrm>
        </p:spPr>
      </p:pic>
    </p:spTree>
    <p:extLst>
      <p:ext uri="{BB962C8B-B14F-4D97-AF65-F5344CB8AC3E}">
        <p14:creationId xmlns:p14="http://schemas.microsoft.com/office/powerpoint/2010/main" val="19608236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1244338"/>
          </a:xfrm>
        </p:spPr>
        <p:txBody>
          <a:bodyPr/>
          <a:lstStyle/>
          <a:p>
            <a:r>
              <a:rPr lang="en-GB" dirty="0" smtClean="0"/>
              <a:t>Exploitation using the command search </a:t>
            </a:r>
            <a:r>
              <a:rPr lang="en-GB" dirty="0" err="1" smtClean="0"/>
              <a:t>php_cgi</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83702"/>
            <a:ext cx="12192000" cy="5274297"/>
          </a:xfrm>
        </p:spPr>
      </p:pic>
    </p:spTree>
    <p:extLst>
      <p:ext uri="{BB962C8B-B14F-4D97-AF65-F5344CB8AC3E}">
        <p14:creationId xmlns:p14="http://schemas.microsoft.com/office/powerpoint/2010/main" val="929930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20132"/>
          </a:xfrm>
        </p:spPr>
        <p:txBody>
          <a:bodyPr/>
          <a:lstStyle/>
          <a:p>
            <a:pPr algn="ctr"/>
            <a:r>
              <a:rPr lang="en-GB" dirty="0" smtClean="0"/>
              <a:t>Exploit in progress by using an Argument injection</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98862"/>
            <a:ext cx="12192000" cy="5359138"/>
          </a:xfrm>
        </p:spPr>
      </p:pic>
    </p:spTree>
    <p:extLst>
      <p:ext uri="{BB962C8B-B14F-4D97-AF65-F5344CB8AC3E}">
        <p14:creationId xmlns:p14="http://schemas.microsoft.com/office/powerpoint/2010/main" val="5170146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9262"/>
          </a:xfrm>
        </p:spPr>
        <p:txBody>
          <a:bodyPr/>
          <a:lstStyle/>
          <a:p>
            <a:pPr algn="ctr"/>
            <a:r>
              <a:rPr lang="en-GB" b="1" dirty="0" smtClean="0"/>
              <a:t>Screenshot showing port 80 exploitation</a:t>
            </a:r>
            <a:endParaRPr lang="en-GB"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20132"/>
            <a:ext cx="12192000" cy="6037868"/>
          </a:xfrm>
        </p:spPr>
      </p:pic>
    </p:spTree>
    <p:extLst>
      <p:ext uri="{BB962C8B-B14F-4D97-AF65-F5344CB8AC3E}">
        <p14:creationId xmlns:p14="http://schemas.microsoft.com/office/powerpoint/2010/main" val="17976346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705" y="119407"/>
            <a:ext cx="10689996" cy="1068370"/>
          </a:xfrm>
        </p:spPr>
        <p:txBody>
          <a:bodyPr>
            <a:normAutofit fontScale="90000"/>
          </a:bodyPr>
          <a:lstStyle/>
          <a:p>
            <a:pPr algn="ctr"/>
            <a:r>
              <a:rPr lang="en-GB" b="1" dirty="0">
                <a:solidFill>
                  <a:srgbClr val="FF0000"/>
                </a:solidFill>
              </a:rPr>
              <a:t>Phase 5 - Technical report: </a:t>
            </a:r>
            <a:r>
              <a:rPr lang="en-GB" b="1" dirty="0" smtClean="0">
                <a:solidFill>
                  <a:srgbClr val="FF0000"/>
                </a:solidFill>
              </a:rPr>
              <a:t>Testing Summary, Recommendations and conclusion</a:t>
            </a:r>
            <a:endParaRPr lang="en-GB" b="1" dirty="0"/>
          </a:p>
        </p:txBody>
      </p:sp>
      <p:sp>
        <p:nvSpPr>
          <p:cNvPr id="3" name="Content Placeholder 2"/>
          <p:cNvSpPr>
            <a:spLocks noGrp="1"/>
          </p:cNvSpPr>
          <p:nvPr>
            <p:ph idx="1"/>
          </p:nvPr>
        </p:nvSpPr>
        <p:spPr>
          <a:xfrm>
            <a:off x="59703" y="1329179"/>
            <a:ext cx="12192000" cy="5189456"/>
          </a:xfrm>
        </p:spPr>
        <p:txBody>
          <a:bodyPr>
            <a:normAutofit lnSpcReduction="10000"/>
          </a:bodyPr>
          <a:lstStyle/>
          <a:p>
            <a:pPr marL="0" indent="0" algn="ctr">
              <a:buNone/>
            </a:pPr>
            <a:r>
              <a:rPr lang="en-GB" sz="3600" b="1" dirty="0" smtClean="0"/>
              <a:t>Testing </a:t>
            </a:r>
            <a:r>
              <a:rPr lang="en-GB" sz="3600" b="1" dirty="0"/>
              <a:t>Summary</a:t>
            </a:r>
            <a:endParaRPr lang="en-GB" sz="3600" b="1" dirty="0" smtClean="0">
              <a:solidFill>
                <a:schemeClr val="tx1"/>
              </a:solidFill>
            </a:endParaRPr>
          </a:p>
          <a:p>
            <a:r>
              <a:rPr lang="en-GB" sz="2000" dirty="0" smtClean="0">
                <a:solidFill>
                  <a:schemeClr val="tx1"/>
                </a:solidFill>
              </a:rPr>
              <a:t>The penetration test assessed </a:t>
            </a:r>
            <a:r>
              <a:rPr lang="en-GB" dirty="0" smtClean="0"/>
              <a:t>Nova </a:t>
            </a:r>
            <a:r>
              <a:rPr lang="en-GB" dirty="0" err="1" smtClean="0"/>
              <a:t>Ltds</a:t>
            </a:r>
            <a:r>
              <a:rPr lang="en-GB" dirty="0" smtClean="0"/>
              <a:t> n</a:t>
            </a:r>
            <a:r>
              <a:rPr lang="en-GB" sz="2000" dirty="0" smtClean="0">
                <a:solidFill>
                  <a:schemeClr val="tx1"/>
                </a:solidFill>
              </a:rPr>
              <a:t>etwork </a:t>
            </a:r>
            <a:r>
              <a:rPr lang="en-GB" sz="2000" dirty="0" smtClean="0">
                <a:solidFill>
                  <a:schemeClr val="tx1"/>
                </a:solidFill>
              </a:rPr>
              <a:t>and information security effectiveness. </a:t>
            </a:r>
            <a:r>
              <a:rPr lang="en-GB" sz="2000" dirty="0">
                <a:solidFill>
                  <a:schemeClr val="tx1"/>
                </a:solidFill>
              </a:rPr>
              <a:t>From an internal perspective, the </a:t>
            </a:r>
            <a:r>
              <a:rPr lang="en-GB" sz="2000" dirty="0" smtClean="0">
                <a:solidFill>
                  <a:schemeClr val="tx1"/>
                </a:solidFill>
              </a:rPr>
              <a:t>Alfa </a:t>
            </a:r>
            <a:r>
              <a:rPr lang="en-GB" dirty="0" smtClean="0"/>
              <a:t>tech</a:t>
            </a:r>
            <a:r>
              <a:rPr lang="en-GB" sz="2000" dirty="0" smtClean="0">
                <a:solidFill>
                  <a:schemeClr val="tx1"/>
                </a:solidFill>
              </a:rPr>
              <a:t> </a:t>
            </a:r>
            <a:r>
              <a:rPr lang="en-GB" sz="2000" dirty="0">
                <a:solidFill>
                  <a:schemeClr val="tx1"/>
                </a:solidFill>
              </a:rPr>
              <a:t>team performed vulnerability scanning against all IPs provided by </a:t>
            </a:r>
            <a:r>
              <a:rPr lang="en-GB" dirty="0" smtClean="0"/>
              <a:t>Nova Ltd</a:t>
            </a:r>
            <a:r>
              <a:rPr lang="en-GB" sz="2000" dirty="0" smtClean="0">
                <a:solidFill>
                  <a:schemeClr val="tx1"/>
                </a:solidFill>
              </a:rPr>
              <a:t> </a:t>
            </a:r>
            <a:r>
              <a:rPr lang="en-GB" sz="2000" dirty="0">
                <a:solidFill>
                  <a:schemeClr val="tx1"/>
                </a:solidFill>
              </a:rPr>
              <a:t>to </a:t>
            </a:r>
            <a:r>
              <a:rPr lang="en-GB" sz="2000" dirty="0" smtClean="0">
                <a:solidFill>
                  <a:schemeClr val="tx1"/>
                </a:solidFill>
              </a:rPr>
              <a:t>assess </a:t>
            </a:r>
            <a:r>
              <a:rPr lang="en-GB" sz="2000" dirty="0">
                <a:solidFill>
                  <a:schemeClr val="tx1"/>
                </a:solidFill>
              </a:rPr>
              <a:t>the </a:t>
            </a:r>
            <a:r>
              <a:rPr lang="en-GB" sz="2000" dirty="0" smtClean="0">
                <a:solidFill>
                  <a:schemeClr val="tx1"/>
                </a:solidFill>
              </a:rPr>
              <a:t>resilience of the </a:t>
            </a:r>
            <a:r>
              <a:rPr lang="en-GB" sz="2000" dirty="0">
                <a:solidFill>
                  <a:schemeClr val="tx1"/>
                </a:solidFill>
              </a:rPr>
              <a:t>network. The team also performed common Active Directory based attacks, such as </a:t>
            </a:r>
            <a:r>
              <a:rPr lang="en-GB" sz="2000" dirty="0" smtClean="0">
                <a:solidFill>
                  <a:schemeClr val="tx1"/>
                </a:solidFill>
              </a:rPr>
              <a:t>Argument injections to compromise the vulnerable ports, Beyond </a:t>
            </a:r>
            <a:r>
              <a:rPr lang="en-GB" sz="2000" dirty="0">
                <a:solidFill>
                  <a:schemeClr val="tx1"/>
                </a:solidFill>
              </a:rPr>
              <a:t>vulnerability scanning and Active Directory attacks, the </a:t>
            </a:r>
            <a:r>
              <a:rPr lang="en-GB" sz="2000" dirty="0" smtClean="0">
                <a:solidFill>
                  <a:schemeClr val="tx1"/>
                </a:solidFill>
              </a:rPr>
              <a:t>Alfa </a:t>
            </a:r>
            <a:r>
              <a:rPr lang="en-GB" dirty="0" smtClean="0"/>
              <a:t>tech</a:t>
            </a:r>
            <a:r>
              <a:rPr lang="en-GB" sz="2000" dirty="0" smtClean="0">
                <a:solidFill>
                  <a:schemeClr val="tx1"/>
                </a:solidFill>
              </a:rPr>
              <a:t> </a:t>
            </a:r>
            <a:r>
              <a:rPr lang="en-GB" sz="2000" dirty="0">
                <a:solidFill>
                  <a:schemeClr val="tx1"/>
                </a:solidFill>
              </a:rPr>
              <a:t>evaluated other potential risks, such as </a:t>
            </a:r>
            <a:r>
              <a:rPr lang="en-GB" sz="2000" dirty="0" smtClean="0">
                <a:solidFill>
                  <a:schemeClr val="tx1"/>
                </a:solidFill>
              </a:rPr>
              <a:t>default </a:t>
            </a:r>
            <a:r>
              <a:rPr lang="en-GB" sz="2000" dirty="0">
                <a:solidFill>
                  <a:schemeClr val="tx1"/>
                </a:solidFill>
              </a:rPr>
              <a:t>credentials on </a:t>
            </a:r>
            <a:r>
              <a:rPr lang="en-GB" sz="2000" dirty="0" smtClean="0">
                <a:solidFill>
                  <a:schemeClr val="tx1"/>
                </a:solidFill>
              </a:rPr>
              <a:t>end point devices</a:t>
            </a:r>
            <a:r>
              <a:rPr lang="en-GB" sz="2000" dirty="0">
                <a:solidFill>
                  <a:schemeClr val="tx1"/>
                </a:solidFill>
              </a:rPr>
              <a:t>, and </a:t>
            </a:r>
            <a:r>
              <a:rPr lang="en-GB" sz="2000" dirty="0" smtClean="0">
                <a:solidFill>
                  <a:schemeClr val="tx1"/>
                </a:solidFill>
              </a:rPr>
              <a:t>encryption system to </a:t>
            </a:r>
            <a:r>
              <a:rPr lang="en-GB" sz="2000" dirty="0">
                <a:solidFill>
                  <a:schemeClr val="tx1"/>
                </a:solidFill>
              </a:rPr>
              <a:t>gain a complete picture of the network’s security posture. </a:t>
            </a:r>
            <a:endParaRPr lang="en-GB" sz="2000" dirty="0" smtClean="0">
              <a:solidFill>
                <a:schemeClr val="tx1"/>
              </a:solidFill>
            </a:endParaRPr>
          </a:p>
          <a:p>
            <a:r>
              <a:rPr lang="en-GB" sz="2000" dirty="0">
                <a:solidFill>
                  <a:schemeClr val="tx1"/>
                </a:solidFill>
              </a:rPr>
              <a:t>Vulnerability scanning by the Alfa </a:t>
            </a:r>
            <a:r>
              <a:rPr lang="en-GB" dirty="0" smtClean="0"/>
              <a:t>Tech</a:t>
            </a:r>
            <a:r>
              <a:rPr lang="en-GB" sz="2000" dirty="0" smtClean="0">
                <a:solidFill>
                  <a:schemeClr val="tx1"/>
                </a:solidFill>
              </a:rPr>
              <a:t> </a:t>
            </a:r>
            <a:r>
              <a:rPr lang="en-GB" sz="2000" dirty="0">
                <a:solidFill>
                  <a:schemeClr val="tx1"/>
                </a:solidFill>
              </a:rPr>
              <a:t>team discovered that ports HTTP, FTP, MySQL, the </a:t>
            </a:r>
            <a:r>
              <a:rPr lang="en-GB" sz="2000" dirty="0" smtClean="0">
                <a:solidFill>
                  <a:schemeClr val="tx1"/>
                </a:solidFill>
              </a:rPr>
              <a:t>NetBIOS, Telnet </a:t>
            </a:r>
            <a:r>
              <a:rPr lang="en-GB" sz="2000" dirty="0">
                <a:solidFill>
                  <a:schemeClr val="tx1"/>
                </a:solidFill>
              </a:rPr>
              <a:t>Session service among others were open and unsecure in the network, which </a:t>
            </a:r>
            <a:r>
              <a:rPr lang="en-GB" sz="2000" dirty="0" smtClean="0">
                <a:solidFill>
                  <a:schemeClr val="tx1"/>
                </a:solidFill>
              </a:rPr>
              <a:t>leaves the network susceptible to a variety of attacks which include but not limited to </a:t>
            </a:r>
            <a:r>
              <a:rPr lang="en-GB" sz="2000" dirty="0" err="1" smtClean="0">
                <a:solidFill>
                  <a:schemeClr val="tx1"/>
                </a:solidFill>
              </a:rPr>
              <a:t>Ransome</a:t>
            </a:r>
            <a:r>
              <a:rPr lang="en-GB" sz="2000" dirty="0" smtClean="0">
                <a:solidFill>
                  <a:schemeClr val="tx1"/>
                </a:solidFill>
              </a:rPr>
              <a:t> ware, </a:t>
            </a:r>
            <a:r>
              <a:rPr lang="en-GB" sz="2000" dirty="0" err="1" smtClean="0">
                <a:solidFill>
                  <a:schemeClr val="tx1"/>
                </a:solidFill>
              </a:rPr>
              <a:t>Chryptomalware</a:t>
            </a:r>
            <a:r>
              <a:rPr lang="en-GB" sz="2000" dirty="0" smtClean="0">
                <a:solidFill>
                  <a:schemeClr val="tx1"/>
                </a:solidFill>
              </a:rPr>
              <a:t>, SQL injections, Man in the Middle attacks (MITM), </a:t>
            </a:r>
            <a:r>
              <a:rPr lang="en-GB" sz="2000" dirty="0">
                <a:solidFill>
                  <a:schemeClr val="tx1"/>
                </a:solidFill>
              </a:rPr>
              <a:t>cross site </a:t>
            </a:r>
            <a:r>
              <a:rPr lang="en-GB" sz="2000" dirty="0" smtClean="0">
                <a:solidFill>
                  <a:schemeClr val="tx1"/>
                </a:solidFill>
              </a:rPr>
              <a:t>scripting (XSS), </a:t>
            </a:r>
            <a:r>
              <a:rPr lang="en-GB" sz="2000" dirty="0">
                <a:solidFill>
                  <a:schemeClr val="tx1"/>
                </a:solidFill>
              </a:rPr>
              <a:t>DNS poisoning, MAC spoofing and DDOS attacks. </a:t>
            </a:r>
            <a:endParaRPr lang="en-GB" sz="2000" dirty="0" smtClean="0">
              <a:solidFill>
                <a:schemeClr val="tx1"/>
              </a:solidFill>
            </a:endParaRPr>
          </a:p>
          <a:p>
            <a:r>
              <a:rPr lang="en-GB" sz="2000" dirty="0" smtClean="0">
                <a:solidFill>
                  <a:schemeClr val="tx1"/>
                </a:solidFill>
              </a:rPr>
              <a:t>The majority of findings was related </a:t>
            </a:r>
            <a:r>
              <a:rPr lang="en-GB" sz="2000" dirty="0">
                <a:solidFill>
                  <a:schemeClr val="tx1"/>
                </a:solidFill>
              </a:rPr>
              <a:t>to patch management </a:t>
            </a:r>
            <a:r>
              <a:rPr lang="en-GB" sz="2000" dirty="0" smtClean="0">
                <a:solidFill>
                  <a:schemeClr val="tx1"/>
                </a:solidFill>
              </a:rPr>
              <a:t>vulnerability as the end point device showed </a:t>
            </a:r>
            <a:r>
              <a:rPr lang="en-GB" sz="2000" dirty="0">
                <a:solidFill>
                  <a:schemeClr val="tx1"/>
                </a:solidFill>
              </a:rPr>
              <a:t>critical out-of-date software </a:t>
            </a:r>
            <a:r>
              <a:rPr lang="en-GB" sz="2000" dirty="0" smtClean="0">
                <a:solidFill>
                  <a:schemeClr val="tx1"/>
                </a:solidFill>
              </a:rPr>
              <a:t>(PHP version 5.2.4 – 2 </a:t>
            </a:r>
            <a:r>
              <a:rPr lang="en-GB" sz="2000" dirty="0" err="1" smtClean="0">
                <a:solidFill>
                  <a:schemeClr val="tx1"/>
                </a:solidFill>
              </a:rPr>
              <a:t>ubuntu</a:t>
            </a:r>
            <a:r>
              <a:rPr lang="en-GB" sz="2000" dirty="0" smtClean="0">
                <a:solidFill>
                  <a:schemeClr val="tx1"/>
                </a:solidFill>
              </a:rPr>
              <a:t> 5.10) to be present </a:t>
            </a:r>
            <a:r>
              <a:rPr lang="en-GB" sz="2000" dirty="0">
                <a:solidFill>
                  <a:schemeClr val="tx1"/>
                </a:solidFill>
              </a:rPr>
              <a:t>within the network.</a:t>
            </a:r>
            <a:endParaRPr lang="en-GB" sz="2000" dirty="0" smtClean="0">
              <a:solidFill>
                <a:schemeClr val="tx1"/>
              </a:solidFill>
            </a:endParaRPr>
          </a:p>
        </p:txBody>
      </p:sp>
    </p:spTree>
    <p:extLst>
      <p:ext uri="{BB962C8B-B14F-4D97-AF65-F5344CB8AC3E}">
        <p14:creationId xmlns:p14="http://schemas.microsoft.com/office/powerpoint/2010/main" val="17230070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041" y="289088"/>
            <a:ext cx="10154064" cy="794994"/>
          </a:xfrm>
        </p:spPr>
        <p:txBody>
          <a:bodyPr/>
          <a:lstStyle/>
          <a:p>
            <a:pPr algn="ctr"/>
            <a:r>
              <a:rPr lang="en-GB" b="1" dirty="0" smtClean="0"/>
              <a:t>Recommendations</a:t>
            </a:r>
            <a:endParaRPr lang="en-GB" b="1" dirty="0"/>
          </a:p>
        </p:txBody>
      </p:sp>
      <p:sp>
        <p:nvSpPr>
          <p:cNvPr id="3" name="Content Placeholder 2"/>
          <p:cNvSpPr>
            <a:spLocks noGrp="1"/>
          </p:cNvSpPr>
          <p:nvPr>
            <p:ph idx="1"/>
          </p:nvPr>
        </p:nvSpPr>
        <p:spPr>
          <a:xfrm>
            <a:off x="414779" y="1084082"/>
            <a:ext cx="11472422" cy="5773918"/>
          </a:xfrm>
        </p:spPr>
        <p:txBody>
          <a:bodyPr>
            <a:normAutofit fontScale="92500"/>
          </a:bodyPr>
          <a:lstStyle/>
          <a:p>
            <a:r>
              <a:rPr lang="en-GB" dirty="0" smtClean="0"/>
              <a:t>Testing results of the </a:t>
            </a:r>
            <a:r>
              <a:rPr lang="en-GB" dirty="0" smtClean="0"/>
              <a:t>Nova Ltd</a:t>
            </a:r>
            <a:r>
              <a:rPr lang="en-GB" dirty="0" smtClean="0"/>
              <a:t> </a:t>
            </a:r>
            <a:r>
              <a:rPr lang="en-GB" dirty="0" smtClean="0"/>
              <a:t>network </a:t>
            </a:r>
            <a:r>
              <a:rPr lang="en-GB" dirty="0" smtClean="0"/>
              <a:t>penetration tests are </a:t>
            </a:r>
            <a:r>
              <a:rPr lang="en-GB" dirty="0" smtClean="0"/>
              <a:t>indicative of an organization with an ineffective patching and insecure ports policy. This lack of an open or insecure ports </a:t>
            </a:r>
            <a:r>
              <a:rPr lang="en-GB" dirty="0"/>
              <a:t>policy led to </a:t>
            </a:r>
            <a:r>
              <a:rPr lang="en-GB" dirty="0" smtClean="0"/>
              <a:t>the vulnerability of the network and </a:t>
            </a:r>
            <a:r>
              <a:rPr lang="en-GB" dirty="0"/>
              <a:t>is usually one of the first footholds </a:t>
            </a:r>
            <a:r>
              <a:rPr lang="en-GB" dirty="0" smtClean="0"/>
              <a:t>a threat actor can exploit in </a:t>
            </a:r>
            <a:r>
              <a:rPr lang="en-GB" dirty="0"/>
              <a:t>a network. The presence of </a:t>
            </a:r>
            <a:r>
              <a:rPr lang="en-GB" dirty="0" smtClean="0"/>
              <a:t>insecure ports </a:t>
            </a:r>
            <a:r>
              <a:rPr lang="en-GB" dirty="0"/>
              <a:t>policy is </a:t>
            </a:r>
            <a:r>
              <a:rPr lang="en-GB" dirty="0" smtClean="0"/>
              <a:t>proven </a:t>
            </a:r>
            <a:r>
              <a:rPr lang="en-GB" dirty="0"/>
              <a:t>by the evidence of our testing team </a:t>
            </a:r>
            <a:r>
              <a:rPr lang="en-GB" dirty="0" smtClean="0"/>
              <a:t>accessing the network through over 5 insecure ports through various exploit commands. </a:t>
            </a:r>
          </a:p>
          <a:p>
            <a:r>
              <a:rPr lang="en-GB" dirty="0"/>
              <a:t>Additionally, </a:t>
            </a:r>
            <a:r>
              <a:rPr lang="en-GB" dirty="0" smtClean="0"/>
              <a:t>Alfa tech recommends </a:t>
            </a:r>
            <a:r>
              <a:rPr lang="en-GB" dirty="0"/>
              <a:t>that </a:t>
            </a:r>
            <a:r>
              <a:rPr lang="en-GB" dirty="0" smtClean="0"/>
              <a:t>Nova Ltd</a:t>
            </a:r>
            <a:r>
              <a:rPr lang="en-GB" dirty="0" smtClean="0"/>
              <a:t> </a:t>
            </a:r>
            <a:r>
              <a:rPr lang="en-GB" dirty="0" smtClean="0"/>
              <a:t>explores </a:t>
            </a:r>
            <a:r>
              <a:rPr lang="en-GB" dirty="0"/>
              <a:t>the use of open source intelligence to effectively identify and blacklist unusual IP addresses attempting to access its network at unofficial hours and from foreign countries. furthermore, mandatory Access control should be implemented to ensure the proper classification of data according to level of sensitivity which will ensure proper application of principle of least privilege. </a:t>
            </a:r>
            <a:endParaRPr lang="en-GB" dirty="0" smtClean="0"/>
          </a:p>
          <a:p>
            <a:pPr marL="0" indent="0">
              <a:buNone/>
            </a:pPr>
            <a:r>
              <a:rPr lang="en-GB" dirty="0" smtClean="0"/>
              <a:t>We also recommended </a:t>
            </a:r>
            <a:r>
              <a:rPr lang="en-GB" dirty="0"/>
              <a:t>that </a:t>
            </a:r>
            <a:r>
              <a:rPr lang="en-GB" dirty="0" smtClean="0"/>
              <a:t>Nova Ltd</a:t>
            </a:r>
            <a:endParaRPr lang="en-GB" dirty="0" smtClean="0"/>
          </a:p>
          <a:p>
            <a:pPr>
              <a:buFont typeface="+mj-lt"/>
              <a:buAutoNum type="arabicPeriod"/>
            </a:pPr>
            <a:r>
              <a:rPr lang="en-GB" dirty="0" smtClean="0"/>
              <a:t>Revamp </a:t>
            </a:r>
            <a:r>
              <a:rPr lang="en-GB" dirty="0"/>
              <a:t>their current </a:t>
            </a:r>
            <a:r>
              <a:rPr lang="en-GB" dirty="0" smtClean="0"/>
              <a:t>Firewalls rules and implement a next generation firewall system to mitigate the risks of insecure networks by filtering network traffic through application level   inspection, IPS, and SSL inspection.</a:t>
            </a:r>
          </a:p>
          <a:p>
            <a:pPr>
              <a:buFont typeface="+mj-lt"/>
              <a:buAutoNum type="arabicPeriod"/>
            </a:pPr>
            <a:r>
              <a:rPr lang="en-GB" dirty="0" smtClean="0"/>
              <a:t>Utilise endpoint detection and response systems to mitigate Ransom ware and </a:t>
            </a:r>
            <a:r>
              <a:rPr lang="en-GB" dirty="0" err="1" smtClean="0"/>
              <a:t>cryptomalware</a:t>
            </a:r>
            <a:r>
              <a:rPr lang="en-GB" dirty="0" smtClean="0"/>
              <a:t> attacks while utilising a full backup system for a Hot site in a remote location.</a:t>
            </a:r>
          </a:p>
        </p:txBody>
      </p:sp>
    </p:spTree>
    <p:extLst>
      <p:ext uri="{BB962C8B-B14F-4D97-AF65-F5344CB8AC3E}">
        <p14:creationId xmlns:p14="http://schemas.microsoft.com/office/powerpoint/2010/main" val="1228777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5988"/>
            <a:ext cx="10145155" cy="886119"/>
          </a:xfrm>
        </p:spPr>
        <p:txBody>
          <a:bodyPr/>
          <a:lstStyle/>
          <a:p>
            <a:pPr algn="ctr"/>
            <a:r>
              <a:rPr lang="en-GB" dirty="0" smtClean="0"/>
              <a:t>Setting up the NAT network</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084082"/>
            <a:ext cx="12192000" cy="5773918"/>
          </a:xfrm>
        </p:spPr>
      </p:pic>
    </p:spTree>
    <p:extLst>
      <p:ext uri="{BB962C8B-B14F-4D97-AF65-F5344CB8AC3E}">
        <p14:creationId xmlns:p14="http://schemas.microsoft.com/office/powerpoint/2010/main" val="856274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041" y="289088"/>
            <a:ext cx="10154064" cy="794994"/>
          </a:xfrm>
        </p:spPr>
        <p:txBody>
          <a:bodyPr/>
          <a:lstStyle/>
          <a:p>
            <a:pPr algn="ctr"/>
            <a:r>
              <a:rPr lang="en-GB" b="1" dirty="0" smtClean="0"/>
              <a:t>Recommendations</a:t>
            </a:r>
            <a:endParaRPr lang="en-GB" b="1" dirty="0"/>
          </a:p>
        </p:txBody>
      </p:sp>
      <p:sp>
        <p:nvSpPr>
          <p:cNvPr id="3" name="Content Placeholder 2"/>
          <p:cNvSpPr>
            <a:spLocks noGrp="1"/>
          </p:cNvSpPr>
          <p:nvPr>
            <p:ph idx="1"/>
          </p:nvPr>
        </p:nvSpPr>
        <p:spPr>
          <a:xfrm>
            <a:off x="414779" y="1084082"/>
            <a:ext cx="11472422" cy="4487159"/>
          </a:xfrm>
        </p:spPr>
        <p:txBody>
          <a:bodyPr>
            <a:normAutofit lnSpcReduction="10000"/>
          </a:bodyPr>
          <a:lstStyle/>
          <a:p>
            <a:pPr>
              <a:buFont typeface="+mj-lt"/>
              <a:buAutoNum type="arabicPeriod"/>
            </a:pPr>
            <a:r>
              <a:rPr lang="en-GB" dirty="0" smtClean="0"/>
              <a:t>Installation of Intrusion Prevention or detection system to identify and prevent dangerous or unusual network traffic in the network</a:t>
            </a:r>
          </a:p>
          <a:p>
            <a:pPr>
              <a:buFont typeface="+mj-lt"/>
              <a:buAutoNum type="arabicPeriod"/>
            </a:pPr>
            <a:r>
              <a:rPr lang="en-GB" dirty="0" smtClean="0"/>
              <a:t>Switch from digital encryption system (DES) to advanced encryption system (ADS) to ensure confidentiality of files as a result of unauthorised access.</a:t>
            </a:r>
          </a:p>
          <a:p>
            <a:pPr>
              <a:buFont typeface="+mj-lt"/>
              <a:buAutoNum type="arabicPeriod"/>
            </a:pPr>
            <a:r>
              <a:rPr lang="en-GB" dirty="0" smtClean="0"/>
              <a:t>Installation of a honey pots to identify and study unusual network and system for effective mitigation and   incident response planning.</a:t>
            </a:r>
          </a:p>
          <a:p>
            <a:pPr>
              <a:buFont typeface="+mj-lt"/>
              <a:buAutoNum type="arabicPeriod"/>
            </a:pPr>
            <a:r>
              <a:rPr lang="en-GB" dirty="0" smtClean="0"/>
              <a:t>The use of Digital signatures and hashes to ensure integrity and nonrepudiation of data in transit.</a:t>
            </a:r>
          </a:p>
          <a:p>
            <a:r>
              <a:rPr lang="en-GB" dirty="0" smtClean="0"/>
              <a:t>Lastly, since weak patching and outdated operating systems can potentially lead to the compromise of the IP address within the network, we recommend that the </a:t>
            </a:r>
            <a:r>
              <a:rPr lang="en-GB" dirty="0" smtClean="0"/>
              <a:t>Nova Ltd </a:t>
            </a:r>
            <a:r>
              <a:rPr lang="en-GB" dirty="0" smtClean="0"/>
              <a:t> </a:t>
            </a:r>
            <a:r>
              <a:rPr lang="en-GB" dirty="0" smtClean="0"/>
              <a:t>team review implement policies and controls in accordance with the </a:t>
            </a:r>
            <a:r>
              <a:rPr lang="en-GB" dirty="0" smtClean="0"/>
              <a:t>Nova </a:t>
            </a:r>
            <a:r>
              <a:rPr lang="en-GB" dirty="0" err="1" smtClean="0"/>
              <a:t>Ltds</a:t>
            </a:r>
            <a:r>
              <a:rPr lang="en-GB" dirty="0" smtClean="0"/>
              <a:t> </a:t>
            </a:r>
            <a:r>
              <a:rPr lang="en-GB" dirty="0" smtClean="0"/>
              <a:t>risk management framework for continuous monitoring to ensure that risks are effectively identified and adequate controls are in place.</a:t>
            </a:r>
          </a:p>
        </p:txBody>
      </p:sp>
    </p:spTree>
    <p:extLst>
      <p:ext uri="{BB962C8B-B14F-4D97-AF65-F5344CB8AC3E}">
        <p14:creationId xmlns:p14="http://schemas.microsoft.com/office/powerpoint/2010/main" val="30299711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041" y="289088"/>
            <a:ext cx="10154064" cy="794994"/>
          </a:xfrm>
        </p:spPr>
        <p:txBody>
          <a:bodyPr/>
          <a:lstStyle/>
          <a:p>
            <a:pPr algn="ctr"/>
            <a:r>
              <a:rPr lang="en-GB" b="1" dirty="0" smtClean="0"/>
              <a:t>Conclusion</a:t>
            </a:r>
            <a:endParaRPr lang="en-GB" b="1" dirty="0"/>
          </a:p>
        </p:txBody>
      </p:sp>
      <p:sp>
        <p:nvSpPr>
          <p:cNvPr id="3" name="Content Placeholder 2"/>
          <p:cNvSpPr>
            <a:spLocks noGrp="1"/>
          </p:cNvSpPr>
          <p:nvPr>
            <p:ph idx="1"/>
          </p:nvPr>
        </p:nvSpPr>
        <p:spPr>
          <a:xfrm>
            <a:off x="-1" y="1084082"/>
            <a:ext cx="12292553" cy="5571242"/>
          </a:xfrm>
        </p:spPr>
        <p:txBody>
          <a:bodyPr>
            <a:normAutofit/>
          </a:bodyPr>
          <a:lstStyle/>
          <a:p>
            <a:r>
              <a:rPr lang="en-GB" dirty="0" smtClean="0"/>
              <a:t>Considering the prevalence of a weak </a:t>
            </a:r>
            <a:r>
              <a:rPr lang="en-GB" dirty="0"/>
              <a:t>patching </a:t>
            </a:r>
            <a:r>
              <a:rPr lang="en-GB" dirty="0" smtClean="0"/>
              <a:t>policy and an outdated </a:t>
            </a:r>
            <a:r>
              <a:rPr lang="en-GB" dirty="0"/>
              <a:t>operating </a:t>
            </a:r>
            <a:r>
              <a:rPr lang="en-GB" dirty="0" smtClean="0"/>
              <a:t>system which can potentially lead </a:t>
            </a:r>
            <a:r>
              <a:rPr lang="en-GB" dirty="0"/>
              <a:t>to the compromise </a:t>
            </a:r>
            <a:r>
              <a:rPr lang="en-GB" dirty="0" smtClean="0"/>
              <a:t>of IP addresses within </a:t>
            </a:r>
            <a:r>
              <a:rPr lang="en-GB" dirty="0"/>
              <a:t>the </a:t>
            </a:r>
            <a:r>
              <a:rPr lang="en-GB" dirty="0" smtClean="0"/>
              <a:t>network, the </a:t>
            </a:r>
            <a:r>
              <a:rPr lang="en-GB" dirty="0" smtClean="0"/>
              <a:t>Nova Ltd</a:t>
            </a:r>
            <a:r>
              <a:rPr lang="en-GB" dirty="0" smtClean="0"/>
              <a:t> </a:t>
            </a:r>
            <a:r>
              <a:rPr lang="en-GB" dirty="0"/>
              <a:t>team </a:t>
            </a:r>
            <a:r>
              <a:rPr lang="en-GB" dirty="0" smtClean="0"/>
              <a:t>must review and implement policies and controls in accordance with ISO 27001 Information Security Management System (ISMS) risk management framework and apply for certification to ensure continuous improvement, this will ensure that vulnerabilities and threats are adequately identified and effective controls are implemented and monitored on a continuous basis to achieve confidentiality, integrity, Availability, security and privacy of organisational and customer Data. </a:t>
            </a:r>
          </a:p>
          <a:p>
            <a:r>
              <a:rPr lang="en-GB" dirty="0" smtClean="0"/>
              <a:t>This will give all relevant stakeholders reasonable assurance that material risks are identified, analysed, assessed, prioritised and treated in accordance with </a:t>
            </a:r>
            <a:r>
              <a:rPr lang="en-GB" dirty="0" smtClean="0"/>
              <a:t>Nova Ltd </a:t>
            </a:r>
            <a:r>
              <a:rPr lang="en-GB" dirty="0" smtClean="0"/>
              <a:t>risk appetite and further ensure that effective controls are implemented to ensure achievement of the business organic and inorganic objectives.</a:t>
            </a:r>
          </a:p>
        </p:txBody>
      </p:sp>
    </p:spTree>
    <p:extLst>
      <p:ext uri="{BB962C8B-B14F-4D97-AF65-F5344CB8AC3E}">
        <p14:creationId xmlns:p14="http://schemas.microsoft.com/office/powerpoint/2010/main" val="22290284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hank You - Free of Charge Creative Commons Chalkboard imag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9682"/>
            <a:ext cx="12192000" cy="6688318"/>
          </a:xfrm>
        </p:spPr>
      </p:pic>
    </p:spTree>
    <p:extLst>
      <p:ext uri="{BB962C8B-B14F-4D97-AF65-F5344CB8AC3E}">
        <p14:creationId xmlns:p14="http://schemas.microsoft.com/office/powerpoint/2010/main" val="1989968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307942"/>
            <a:ext cx="9143071" cy="968679"/>
          </a:xfrm>
        </p:spPr>
        <p:txBody>
          <a:bodyPr/>
          <a:lstStyle/>
          <a:p>
            <a:pPr algn="ctr"/>
            <a:r>
              <a:rPr lang="en-GB" dirty="0" smtClean="0"/>
              <a:t>Kali Network configuration</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40643"/>
            <a:ext cx="12192000" cy="5717357"/>
          </a:xfrm>
        </p:spPr>
      </p:pic>
    </p:spTree>
    <p:extLst>
      <p:ext uri="{BB962C8B-B14F-4D97-AF65-F5344CB8AC3E}">
        <p14:creationId xmlns:p14="http://schemas.microsoft.com/office/powerpoint/2010/main" val="1874204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57" y="213675"/>
            <a:ext cx="11060483" cy="1320800"/>
          </a:xfrm>
        </p:spPr>
        <p:txBody>
          <a:bodyPr/>
          <a:lstStyle/>
          <a:p>
            <a:r>
              <a:rPr lang="en-GB" dirty="0" smtClean="0"/>
              <a:t>Showing </a:t>
            </a:r>
            <a:r>
              <a:rPr lang="en-GB" dirty="0" err="1" smtClean="0"/>
              <a:t>metasploitable</a:t>
            </a:r>
            <a:r>
              <a:rPr lang="en-GB" dirty="0" smtClean="0"/>
              <a:t> IP address 192.168.40.4</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34475"/>
            <a:ext cx="11972041" cy="5323525"/>
          </a:xfrm>
        </p:spPr>
      </p:pic>
    </p:spTree>
    <p:extLst>
      <p:ext uri="{BB962C8B-B14F-4D97-AF65-F5344CB8AC3E}">
        <p14:creationId xmlns:p14="http://schemas.microsoft.com/office/powerpoint/2010/main" val="2610926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46" y="0"/>
            <a:ext cx="10470831" cy="1068371"/>
          </a:xfrm>
        </p:spPr>
        <p:txBody>
          <a:bodyPr>
            <a:normAutofit fontScale="90000"/>
          </a:bodyPr>
          <a:lstStyle/>
          <a:p>
            <a:r>
              <a:rPr lang="en-GB" dirty="0" smtClean="0"/>
              <a:t>Pinging </a:t>
            </a:r>
            <a:r>
              <a:rPr lang="en-GB" dirty="0" err="1" smtClean="0"/>
              <a:t>Metasploitable</a:t>
            </a:r>
            <a:r>
              <a:rPr lang="en-GB" dirty="0" smtClean="0"/>
              <a:t> IP address on Kali using command IP a</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1472"/>
            <a:ext cx="12191999" cy="5566528"/>
          </a:xfrm>
        </p:spPr>
      </p:pic>
    </p:spTree>
    <p:extLst>
      <p:ext uri="{BB962C8B-B14F-4D97-AF65-F5344CB8AC3E}">
        <p14:creationId xmlns:p14="http://schemas.microsoft.com/office/powerpoint/2010/main" val="910211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1" y="-75415"/>
            <a:ext cx="12192000" cy="1197205"/>
          </a:xfrm>
        </p:spPr>
        <p:txBody>
          <a:bodyPr>
            <a:normAutofit/>
          </a:bodyPr>
          <a:lstStyle/>
          <a:p>
            <a:r>
              <a:rPr lang="en-GB" sz="2400" b="1" dirty="0">
                <a:solidFill>
                  <a:srgbClr val="FF0000"/>
                </a:solidFill>
              </a:rPr>
              <a:t>Phase 1: Network </a:t>
            </a:r>
            <a:r>
              <a:rPr lang="en-GB" sz="2400" b="1" dirty="0" smtClean="0">
                <a:solidFill>
                  <a:srgbClr val="FF0000"/>
                </a:solidFill>
              </a:rPr>
              <a:t>Reconnaissance:</a:t>
            </a:r>
            <a:br>
              <a:rPr lang="en-GB" sz="2400" b="1" dirty="0" smtClean="0">
                <a:solidFill>
                  <a:srgbClr val="FF0000"/>
                </a:solidFill>
              </a:rPr>
            </a:br>
            <a:r>
              <a:rPr lang="en-GB" sz="2400" b="1" dirty="0" smtClean="0">
                <a:solidFill>
                  <a:srgbClr val="FF0000"/>
                </a:solidFill>
              </a:rPr>
              <a:t>Step </a:t>
            </a:r>
            <a:r>
              <a:rPr lang="en-GB" sz="2400" b="1" dirty="0">
                <a:solidFill>
                  <a:srgbClr val="FF0000"/>
                </a:solidFill>
              </a:rPr>
              <a:t>1: Port Scan;</a:t>
            </a:r>
            <a:r>
              <a:rPr lang="en-GB" sz="2400" dirty="0">
                <a:solidFill>
                  <a:srgbClr val="FF0000"/>
                </a:solidFill>
              </a:rPr>
              <a:t> First, in order to check which ports are open on the </a:t>
            </a:r>
            <a:r>
              <a:rPr lang="en-GB" sz="2400" dirty="0" smtClean="0">
                <a:solidFill>
                  <a:srgbClr val="FF0000"/>
                </a:solidFill>
              </a:rPr>
              <a:t>machine, run </a:t>
            </a:r>
            <a:r>
              <a:rPr lang="en-GB" sz="2400" dirty="0" err="1" smtClean="0">
                <a:solidFill>
                  <a:srgbClr val="FF0000"/>
                </a:solidFill>
              </a:rPr>
              <a:t>nmap</a:t>
            </a:r>
            <a:r>
              <a:rPr lang="en-GB" sz="2400" dirty="0" smtClean="0">
                <a:solidFill>
                  <a:srgbClr val="FF0000"/>
                </a:solidFill>
              </a:rPr>
              <a:t> scan to search for open ports</a:t>
            </a:r>
            <a:endParaRPr lang="en-GB" sz="2400"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16058"/>
            <a:ext cx="12192000" cy="5641943"/>
          </a:xfrm>
        </p:spPr>
      </p:pic>
    </p:spTree>
    <p:extLst>
      <p:ext uri="{BB962C8B-B14F-4D97-AF65-F5344CB8AC3E}">
        <p14:creationId xmlns:p14="http://schemas.microsoft.com/office/powerpoint/2010/main" val="28429060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10323</TotalTime>
  <Words>1789</Words>
  <Application>Microsoft Office PowerPoint</Application>
  <PresentationFormat>Widescreen</PresentationFormat>
  <Paragraphs>211</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Century Gothic</vt:lpstr>
      <vt:lpstr>Times New Roman</vt:lpstr>
      <vt:lpstr>Wingdings 3</vt:lpstr>
      <vt:lpstr>Ion</vt:lpstr>
      <vt:lpstr>NOVA LTD PEN TESTING CASE STUDY</vt:lpstr>
      <vt:lpstr>Executive Summary</vt:lpstr>
      <vt:lpstr>Assessment Overview</vt:lpstr>
      <vt:lpstr>Scope</vt:lpstr>
      <vt:lpstr>Setting up the NAT network</vt:lpstr>
      <vt:lpstr>Kali Network configuration</vt:lpstr>
      <vt:lpstr>Showing metasploitable IP address 192.168.40.4</vt:lpstr>
      <vt:lpstr>Pinging Metasploitable IP address on Kali using command IP a</vt:lpstr>
      <vt:lpstr>Phase 1: Network Reconnaissance: Step 1: Port Scan; First, in order to check which ports are open on the machine, run nmap scan to search for open ports</vt:lpstr>
      <vt:lpstr> I ran this command: nmap -sC -sV –Pn 192.168.40.4 to generate scan report  </vt:lpstr>
      <vt:lpstr>Table of numerous open ports are discovered</vt:lpstr>
      <vt:lpstr>Phase 2: Vulnerability Scanning: Identified potential vulnerabilities on port 21 by using Nmap NSE scripts, i.e. nmap --script vuln 192.168.40.4</vt:lpstr>
      <vt:lpstr> Scan showing vulnerability on port 22, 23 and 25</vt:lpstr>
      <vt:lpstr>Vulnerability on TLS protocol</vt:lpstr>
      <vt:lpstr>Vulnerability analysis on DNS: 53 and HTTP: 80</vt:lpstr>
      <vt:lpstr>Vulnerability analysis on port 139</vt:lpstr>
      <vt:lpstr>Vulnerability analysis on port 3306</vt:lpstr>
      <vt:lpstr>Vulnerability analysis on port 8180</vt:lpstr>
      <vt:lpstr>Running command to save activity</vt:lpstr>
      <vt:lpstr>Phase 3: Exploitation: Exploit 4 known vulnerabilities and gain shells, Project Workflow Common Metasploitable 2 Exploits: </vt:lpstr>
      <vt:lpstr>Running command to check status</vt:lpstr>
      <vt:lpstr>Command for changing prompt to msf6</vt:lpstr>
      <vt:lpstr>Screenshot exploiting vulnerabilities on port 21</vt:lpstr>
      <vt:lpstr>Gathering basic system info to prove system access using Whoami command.</vt:lpstr>
      <vt:lpstr>Gathering basic system info to prove system access using  Whoami, hostname and ip a commands.</vt:lpstr>
      <vt:lpstr>               Running exploit command uname -a</vt:lpstr>
      <vt:lpstr>Running command netstat –an showing connection</vt:lpstr>
      <vt:lpstr>Running command search Apache Tomcat to exploit port</vt:lpstr>
      <vt:lpstr>Screenshot showing exploit has been set;  From this point it is possible to exploit the system through downloading  or viewing confidential files or even upload a virus. </vt:lpstr>
      <vt:lpstr>Using command Search Samba to exploit  vulnerability on port 139 showing no result</vt:lpstr>
      <vt:lpstr>Using command Search MySQL to exploit  vulnerability on port 3306 showing result</vt:lpstr>
      <vt:lpstr>Screenshot showing exploit on port 3306; MySQL</vt:lpstr>
      <vt:lpstr>Running exploit command</vt:lpstr>
      <vt:lpstr>Access has been granted to the system</vt:lpstr>
      <vt:lpstr>Phase 4: Post Exploitation: Gathering basic system info and prove system access. Running nmap scan to search  for vulnerability on port 80</vt:lpstr>
      <vt:lpstr>Port 80 scanned and discovered to be open</vt:lpstr>
      <vt:lpstr>Use 0 to exploit</vt:lpstr>
      <vt:lpstr>Showing what PHP is running</vt:lpstr>
      <vt:lpstr>Screenshot showing Ubuntu version</vt:lpstr>
      <vt:lpstr>Info on search dir list is displayed</vt:lpstr>
      <vt:lpstr>Run command search dir_scanner to find  HTTP vulnerability</vt:lpstr>
      <vt:lpstr>Screenshots of using 0 and show options</vt:lpstr>
      <vt:lpstr>Using rhosts 192.168.40.4</vt:lpstr>
      <vt:lpstr>Using rhosts 192.168.40.4 shows the error codes detected</vt:lpstr>
      <vt:lpstr>Exploitation using the command search php_cgi</vt:lpstr>
      <vt:lpstr>Exploit in progress by using an Argument injection</vt:lpstr>
      <vt:lpstr>Screenshot showing port 80 exploitation</vt:lpstr>
      <vt:lpstr>Phase 5 - Technical report: Testing Summary, Recommendations and conclusion</vt:lpstr>
      <vt:lpstr>Recommendations</vt:lpstr>
      <vt:lpstr>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Novatech case study</dc:title>
  <dc:creator>Hp</dc:creator>
  <cp:lastModifiedBy>Hp</cp:lastModifiedBy>
  <cp:revision>116</cp:revision>
  <dcterms:created xsi:type="dcterms:W3CDTF">2025-07-29T15:54:02Z</dcterms:created>
  <dcterms:modified xsi:type="dcterms:W3CDTF">2025-10-04T12:57:04Z</dcterms:modified>
</cp:coreProperties>
</file>